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Lst>
  <p:notesMasterIdLst>
    <p:notesMasterId r:id="rId18"/>
  </p:notesMasterIdLst>
  <p:sldIdLst>
    <p:sldId id="256" r:id="rId2"/>
    <p:sldId id="295" r:id="rId3"/>
    <p:sldId id="299" r:id="rId4"/>
    <p:sldId id="306" r:id="rId5"/>
    <p:sldId id="315" r:id="rId6"/>
    <p:sldId id="312" r:id="rId7"/>
    <p:sldId id="307" r:id="rId8"/>
    <p:sldId id="308" r:id="rId9"/>
    <p:sldId id="267" r:id="rId10"/>
    <p:sldId id="310" r:id="rId11"/>
    <p:sldId id="309" r:id="rId12"/>
    <p:sldId id="266" r:id="rId13"/>
    <p:sldId id="303" r:id="rId14"/>
    <p:sldId id="304" r:id="rId15"/>
    <p:sldId id="286" r:id="rId16"/>
    <p:sldId id="280" r:id="rId17"/>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0066FF"/>
    <a:srgbClr val="FE7544"/>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35ADB4-DC77-42B1-B274-E97873FBB10E}" v="8" dt="2026-01-21T21:17:18.7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eanne Roemmich" userId="bfc7c77984a16ba7" providerId="LiveId" clId="{0AAF7438-4946-4286-AC4F-90E99F1E1099}"/>
    <pc:docChg chg="undo custSel addSld delSld modSld sldOrd modNotesMaster">
      <pc:chgData name="Raeanne Roemmich" userId="bfc7c77984a16ba7" providerId="LiveId" clId="{0AAF7438-4946-4286-AC4F-90E99F1E1099}" dt="2026-01-21T21:17:18.743" v="171" actId="20577"/>
      <pc:docMkLst>
        <pc:docMk/>
      </pc:docMkLst>
      <pc:sldChg chg="modSp mod">
        <pc:chgData name="Raeanne Roemmich" userId="bfc7c77984a16ba7" providerId="LiveId" clId="{0AAF7438-4946-4286-AC4F-90E99F1E1099}" dt="2026-01-11T16:40:11.905" v="0" actId="313"/>
        <pc:sldMkLst>
          <pc:docMk/>
          <pc:sldMk cId="2362337746" sldId="266"/>
        </pc:sldMkLst>
        <pc:spChg chg="mod">
          <ac:chgData name="Raeanne Roemmich" userId="bfc7c77984a16ba7" providerId="LiveId" clId="{0AAF7438-4946-4286-AC4F-90E99F1E1099}" dt="2026-01-11T16:40:11.905" v="0" actId="313"/>
          <ac:spMkLst>
            <pc:docMk/>
            <pc:sldMk cId="2362337746" sldId="266"/>
            <ac:spMk id="2" creationId="{065C9059-FFD4-24FB-8686-3E56EB903E88}"/>
          </ac:spMkLst>
        </pc:spChg>
      </pc:sldChg>
      <pc:sldChg chg="modSp mod">
        <pc:chgData name="Raeanne Roemmich" userId="bfc7c77984a16ba7" providerId="LiveId" clId="{0AAF7438-4946-4286-AC4F-90E99F1E1099}" dt="2026-01-21T21:04:43.819" v="169" actId="20577"/>
        <pc:sldMkLst>
          <pc:docMk/>
          <pc:sldMk cId="771175739" sldId="267"/>
        </pc:sldMkLst>
        <pc:spChg chg="mod">
          <ac:chgData name="Raeanne Roemmich" userId="bfc7c77984a16ba7" providerId="LiveId" clId="{0AAF7438-4946-4286-AC4F-90E99F1E1099}" dt="2026-01-21T21:04:43.819" v="169" actId="20577"/>
          <ac:spMkLst>
            <pc:docMk/>
            <pc:sldMk cId="771175739" sldId="267"/>
            <ac:spMk id="2" creationId="{79AC4E1F-BF13-3CF8-AD2A-ACC84EC6C5D1}"/>
          </ac:spMkLst>
        </pc:spChg>
      </pc:sldChg>
      <pc:sldChg chg="modSp mod">
        <pc:chgData name="Raeanne Roemmich" userId="bfc7c77984a16ba7" providerId="LiveId" clId="{0AAF7438-4946-4286-AC4F-90E99F1E1099}" dt="2026-01-11T16:49:30.321" v="38" actId="20577"/>
        <pc:sldMkLst>
          <pc:docMk/>
          <pc:sldMk cId="2926540966" sldId="280"/>
        </pc:sldMkLst>
        <pc:spChg chg="mod">
          <ac:chgData name="Raeanne Roemmich" userId="bfc7c77984a16ba7" providerId="LiveId" clId="{0AAF7438-4946-4286-AC4F-90E99F1E1099}" dt="2026-01-11T16:46:17.648" v="20" actId="14100"/>
          <ac:spMkLst>
            <pc:docMk/>
            <pc:sldMk cId="2926540966" sldId="280"/>
            <ac:spMk id="2" creationId="{E1BDE375-C845-45B7-5FC8-5AC8B6C7544E}"/>
          </ac:spMkLst>
        </pc:spChg>
        <pc:spChg chg="mod">
          <ac:chgData name="Raeanne Roemmich" userId="bfc7c77984a16ba7" providerId="LiveId" clId="{0AAF7438-4946-4286-AC4F-90E99F1E1099}" dt="2026-01-11T16:49:30.321" v="38" actId="20577"/>
          <ac:spMkLst>
            <pc:docMk/>
            <pc:sldMk cId="2926540966" sldId="280"/>
            <ac:spMk id="3" creationId="{84C26757-7DA3-744E-93E7-7EE4DA1B6863}"/>
          </ac:spMkLst>
        </pc:spChg>
      </pc:sldChg>
      <pc:sldChg chg="modSp">
        <pc:chgData name="Raeanne Roemmich" userId="bfc7c77984a16ba7" providerId="LiveId" clId="{0AAF7438-4946-4286-AC4F-90E99F1E1099}" dt="2026-01-21T20:56:06.826" v="162" actId="20577"/>
        <pc:sldMkLst>
          <pc:docMk/>
          <pc:sldMk cId="1499385282" sldId="306"/>
        </pc:sldMkLst>
        <pc:spChg chg="mod">
          <ac:chgData name="Raeanne Roemmich" userId="bfc7c77984a16ba7" providerId="LiveId" clId="{0AAF7438-4946-4286-AC4F-90E99F1E1099}" dt="2026-01-21T20:56:06.826" v="162" actId="20577"/>
          <ac:spMkLst>
            <pc:docMk/>
            <pc:sldMk cId="1499385282" sldId="306"/>
            <ac:spMk id="3" creationId="{0F0F1094-DD29-C58A-AB90-153C64AAFBE3}"/>
          </ac:spMkLst>
        </pc:spChg>
      </pc:sldChg>
      <pc:sldChg chg="modSp mod">
        <pc:chgData name="Raeanne Roemmich" userId="bfc7c77984a16ba7" providerId="LiveId" clId="{0AAF7438-4946-4286-AC4F-90E99F1E1099}" dt="2026-01-21T21:00:30.652" v="166" actId="20577"/>
        <pc:sldMkLst>
          <pc:docMk/>
          <pc:sldMk cId="775395372" sldId="312"/>
        </pc:sldMkLst>
        <pc:spChg chg="mod">
          <ac:chgData name="Raeanne Roemmich" userId="bfc7c77984a16ba7" providerId="LiveId" clId="{0AAF7438-4946-4286-AC4F-90E99F1E1099}" dt="2026-01-11T23:20:21.497" v="155" actId="14100"/>
          <ac:spMkLst>
            <pc:docMk/>
            <pc:sldMk cId="775395372" sldId="312"/>
            <ac:spMk id="5" creationId="{8D4AD900-C3E1-16AE-EED4-A9DF33822495}"/>
          </ac:spMkLst>
        </pc:spChg>
        <pc:spChg chg="mod">
          <ac:chgData name="Raeanne Roemmich" userId="bfc7c77984a16ba7" providerId="LiveId" clId="{0AAF7438-4946-4286-AC4F-90E99F1E1099}" dt="2026-01-21T21:00:30.652" v="166" actId="20577"/>
          <ac:spMkLst>
            <pc:docMk/>
            <pc:sldMk cId="775395372" sldId="312"/>
            <ac:spMk id="6" creationId="{2302F72D-807A-59F7-4FE5-04EBB46E6D9A}"/>
          </ac:spMkLst>
        </pc:spChg>
        <pc:picChg chg="mod">
          <ac:chgData name="Raeanne Roemmich" userId="bfc7c77984a16ba7" providerId="LiveId" clId="{0AAF7438-4946-4286-AC4F-90E99F1E1099}" dt="2026-01-11T23:15:25.551" v="146" actId="14100"/>
          <ac:picMkLst>
            <pc:docMk/>
            <pc:sldMk cId="775395372" sldId="312"/>
            <ac:picMk id="8" creationId="{1A1CE0D0-971A-EBDF-B17E-1C8282CE361F}"/>
          </ac:picMkLst>
        </pc:picChg>
      </pc:sldChg>
      <pc:sldChg chg="modSp">
        <pc:chgData name="Raeanne Roemmich" userId="bfc7c77984a16ba7" providerId="LiveId" clId="{0AAF7438-4946-4286-AC4F-90E99F1E1099}" dt="2026-01-21T21:17:18.743" v="171" actId="20577"/>
        <pc:sldMkLst>
          <pc:docMk/>
          <pc:sldMk cId="1374682021" sldId="315"/>
        </pc:sldMkLst>
        <pc:spChg chg="mod">
          <ac:chgData name="Raeanne Roemmich" userId="bfc7c77984a16ba7" providerId="LiveId" clId="{0AAF7438-4946-4286-AC4F-90E99F1E1099}" dt="2026-01-21T21:17:18.743" v="171" actId="20577"/>
          <ac:spMkLst>
            <pc:docMk/>
            <pc:sldMk cId="1374682021" sldId="315"/>
            <ac:spMk id="3" creationId="{E8CD6FBB-4AE7-7C09-ADFF-A4022DACB7AB}"/>
          </ac:spMkLst>
        </pc:spChg>
      </pc:sldChg>
      <pc:sldChg chg="del ord">
        <pc:chgData name="Raeanne Roemmich" userId="bfc7c77984a16ba7" providerId="LiveId" clId="{0AAF7438-4946-4286-AC4F-90E99F1E1099}" dt="2026-01-21T20:45:29.551" v="158" actId="2696"/>
        <pc:sldMkLst>
          <pc:docMk/>
          <pc:sldMk cId="111799154" sldId="316"/>
        </pc:sldMkLst>
      </pc:sldChg>
      <pc:sldChg chg="new del">
        <pc:chgData name="Raeanne Roemmich" userId="bfc7c77984a16ba7" providerId="LiveId" clId="{0AAF7438-4946-4286-AC4F-90E99F1E1099}" dt="2026-01-21T21:03:22.529" v="168" actId="680"/>
        <pc:sldMkLst>
          <pc:docMk/>
          <pc:sldMk cId="128838255" sldId="316"/>
        </pc:sldMkLst>
      </pc:sldChg>
      <pc:sldChg chg="addSp delSp modSp new del mod ord modClrScheme modAnim chgLayout">
        <pc:chgData name="Raeanne Roemmich" userId="bfc7c77984a16ba7" providerId="LiveId" clId="{0AAF7438-4946-4286-AC4F-90E99F1E1099}" dt="2026-01-21T20:45:24.225" v="157" actId="2696"/>
        <pc:sldMkLst>
          <pc:docMk/>
          <pc:sldMk cId="2488002900" sldId="31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97900A72-9707-4D2E-B52B-69A664DE8EE6}" type="datetimeFigureOut">
              <a:rPr lang="en-US" smtClean="0"/>
              <a:t>1/21/2026</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3"/>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3914C839-37E3-45CD-9003-51DF3E8E85A4}" type="slidenum">
              <a:rPr lang="en-US" smtClean="0"/>
              <a:t>‹#›</a:t>
            </a:fld>
            <a:endParaRPr lang="en-US"/>
          </a:p>
        </p:txBody>
      </p:sp>
    </p:spTree>
    <p:extLst>
      <p:ext uri="{BB962C8B-B14F-4D97-AF65-F5344CB8AC3E}">
        <p14:creationId xmlns:p14="http://schemas.microsoft.com/office/powerpoint/2010/main" val="3422839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3341EE12-F28E-4B03-A404-A8FCAE0F6316}" type="datetime1">
              <a:rPr lang="en-US" smtClean="0"/>
              <a:t>1/21/2026</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B4A918BC-4D43-4B42-B3C0-E7EBE25E6AF0}" type="slidenum">
              <a:rPr lang="en-US" smtClean="0"/>
              <a:t>‹#›</a:t>
            </a:fld>
            <a:endParaRPr lang="en-US" dirty="0"/>
          </a:p>
        </p:txBody>
      </p:sp>
    </p:spTree>
    <p:extLst>
      <p:ext uri="{BB962C8B-B14F-4D97-AF65-F5344CB8AC3E}">
        <p14:creationId xmlns:p14="http://schemas.microsoft.com/office/powerpoint/2010/main" val="3380719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89806E-8E94-473C-AEE7-BE6F15F85533}" type="datetime1">
              <a:rPr lang="en-US" smtClean="0"/>
              <a:t>1/21/2026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164148480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89806E-8E94-473C-AEE7-BE6F15F85533}" type="datetime1">
              <a:rPr lang="en-US" smtClean="0"/>
              <a:t>1/21/2026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10714774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89806E-8E94-473C-AEE7-BE6F15F85533}" type="datetime1">
              <a:rPr lang="en-US" smtClean="0"/>
              <a:t>1/21/2026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A918BC-4D43-4B42-B3C0-E7EBE25E6AF0}" type="slidenum">
              <a:rPr lang="en-US" smtClean="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3292577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89806E-8E94-473C-AEE7-BE6F15F85533}" type="datetime1">
              <a:rPr lang="en-US" smtClean="0"/>
              <a:t>1/21/2026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102162281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989806E-8E94-473C-AEE7-BE6F15F85533}" type="datetime1">
              <a:rPr lang="en-US" smtClean="0"/>
              <a:t>1/21/2026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87603422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989806E-8E94-473C-AEE7-BE6F15F85533}" type="datetime1">
              <a:rPr lang="en-US" smtClean="0"/>
              <a:t>1/21/2026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27549971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8B8189-0D9C-48A6-9FA3-862227B094CE}" type="datetime1">
              <a:rPr lang="en-US" smtClean="0"/>
              <a:t>1/21/2026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3010857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ADDCAE-6443-42C3-9C19-F95985500186}" type="datetime1">
              <a:rPr lang="en-US" smtClean="0"/>
              <a:t>1/21/2026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A918BC-4D43-4B42-B3C0-E7EBE25E6AF0}" type="slidenum">
              <a:rPr lang="en-US" smtClean="0"/>
              <a:t>‹#›</a:t>
            </a:fld>
            <a:endParaRPr lang="en-US" dirty="0"/>
          </a:p>
        </p:txBody>
      </p:sp>
    </p:spTree>
    <p:extLst>
      <p:ext uri="{BB962C8B-B14F-4D97-AF65-F5344CB8AC3E}">
        <p14:creationId xmlns:p14="http://schemas.microsoft.com/office/powerpoint/2010/main" val="2599588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62799E-EB8E-4038-8063-81BB57C732D4}" type="datetime1">
              <a:rPr lang="en-US" smtClean="0"/>
              <a:t>1/21/2026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4066131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7A73C3-B243-44D3-809D-EF8FDFBD85D4}" type="datetime1">
              <a:rPr lang="en-US" smtClean="0"/>
              <a:t>1/21/2026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2736108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B6D3E3-28E2-4380-A113-67698215C5F8}" type="datetime1">
              <a:rPr lang="en-US" smtClean="0"/>
              <a:t>1/21/2026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171072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EFCB61-04AD-47C9-BF79-2BD8B9CEC07A}" type="datetime1">
              <a:rPr lang="en-US" smtClean="0"/>
              <a:t>1/21/2026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1904568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535E0C-D585-492F-8146-7493F4086301}" type="datetime1">
              <a:rPr lang="en-US" smtClean="0"/>
              <a:t>1/21/2026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2270503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E48390-48B5-49AB-B019-A7C8FB8C31F6}" type="datetime1">
              <a:rPr lang="en-US" smtClean="0"/>
              <a:t>1/21/2026</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3931526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2E767E-8A14-4E70-91B9-2101CBC4D7BD}" type="datetime1">
              <a:rPr lang="en-US" smtClean="0"/>
              <a:t>1/21/2026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A918BC-4D43-4B42-B3C0-E7EBE25E6AF0}" type="slidenum">
              <a:rPr lang="en-US" smtClean="0"/>
              <a:t>‹#›</a:t>
            </a:fld>
            <a:endParaRPr lang="en-US" dirty="0"/>
          </a:p>
        </p:txBody>
      </p:sp>
    </p:spTree>
    <p:extLst>
      <p:ext uri="{BB962C8B-B14F-4D97-AF65-F5344CB8AC3E}">
        <p14:creationId xmlns:p14="http://schemas.microsoft.com/office/powerpoint/2010/main" val="671923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AF0C4B-5A4A-45CA-ABEC-10F107160D33}" type="datetime1">
              <a:rPr lang="en-US" smtClean="0"/>
              <a:t>1/21/2026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A918BC-4D43-4B42-B3C0-E7EBE25E6AF0}" type="slidenum">
              <a:rPr lang="en-US" smtClean="0"/>
              <a:t>‹#›</a:t>
            </a:fld>
            <a:endParaRPr lang="en-US" dirty="0"/>
          </a:p>
        </p:txBody>
      </p:sp>
    </p:spTree>
    <p:extLst>
      <p:ext uri="{BB962C8B-B14F-4D97-AF65-F5344CB8AC3E}">
        <p14:creationId xmlns:p14="http://schemas.microsoft.com/office/powerpoint/2010/main" val="3917779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989806E-8E94-473C-AEE7-BE6F15F85533}" type="datetime1">
              <a:rPr lang="en-US" smtClean="0"/>
              <a:t>1/21/2026</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2067874114"/>
      </p:ext>
    </p:extLst>
  </p:cSld>
  <p:clrMap bg1="dk1" tx1="lt1" bg2="dk2" tx2="lt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 id="2147483963" r:id="rId13"/>
    <p:sldLayoutId id="2147483964" r:id="rId14"/>
    <p:sldLayoutId id="2147483965" r:id="rId15"/>
    <p:sldLayoutId id="2147483966" r:id="rId16"/>
    <p:sldLayoutId id="2147483967"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treehugger.com/grow-your-own-sprouts-jar-4858702" TargetMode="External"/><Relationship Id="rId2" Type="http://schemas.openxmlformats.org/officeDocument/2006/relationships/hyperlink" Target="https://www.pubs.ext.vt.edu/426/426-419/426-419.html" TargetMode="External"/><Relationship Id="rId1" Type="http://schemas.openxmlformats.org/officeDocument/2006/relationships/slideLayout" Target="../slideLayouts/slideLayout2.xml"/><Relationship Id="rId6" Type="http://schemas.openxmlformats.org/officeDocument/2006/relationships/hyperlink" Target="https://nutritionfacts.org/video/broccoli-sprouts/" TargetMode="External"/><Relationship Id="rId5" Type="http://schemas.openxmlformats.org/officeDocument/2006/relationships/hyperlink" Target="https://foodrevolution.org/blog/what-is-sulforaphane/?frn_source=sfmc&amp;frn_medium=email-blo&amp;frn_campaign=blo-24&amp;frn_content=sulforaphane-v2&amp;j=269041&amp;sfmc_sub=23845952&amp;l=137_HTML&amp;u=4063522&amp;mid=514008241&amp;jb=543" TargetMode="External"/><Relationship Id="rId4" Type="http://schemas.openxmlformats.org/officeDocument/2006/relationships/hyperlink" Target="https://ucanr.edu/sites/Postharvest_Technology_Center_/files/231294.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8BA52-EBB8-EE9C-12D6-58938F13BFC0}"/>
              </a:ext>
            </a:extLst>
          </p:cNvPr>
          <p:cNvSpPr>
            <a:spLocks noGrp="1"/>
          </p:cNvSpPr>
          <p:nvPr>
            <p:ph type="ctrTitle"/>
          </p:nvPr>
        </p:nvSpPr>
        <p:spPr>
          <a:xfrm>
            <a:off x="7158181" y="235881"/>
            <a:ext cx="4350328" cy="2884247"/>
          </a:xfrm>
        </p:spPr>
        <p:txBody>
          <a:bodyPr anchor="ctr">
            <a:normAutofit/>
          </a:bodyPr>
          <a:lstStyle/>
          <a:p>
            <a:pPr algn="ctr"/>
            <a:r>
              <a:rPr lang="en-US" sz="6000" dirty="0">
                <a:solidFill>
                  <a:schemeClr val="bg1"/>
                </a:solidFill>
              </a:rPr>
              <a:t>Kitchen Gardening</a:t>
            </a:r>
          </a:p>
        </p:txBody>
      </p:sp>
      <p:sp>
        <p:nvSpPr>
          <p:cNvPr id="3" name="Subtitle 2">
            <a:extLst>
              <a:ext uri="{FF2B5EF4-FFF2-40B4-BE49-F238E27FC236}">
                <a16:creationId xmlns:a16="http://schemas.microsoft.com/office/drawing/2014/main" id="{97DE1BA7-3DFC-697A-1D99-500D0841A2F7}"/>
              </a:ext>
            </a:extLst>
          </p:cNvPr>
          <p:cNvSpPr>
            <a:spLocks noGrp="1"/>
          </p:cNvSpPr>
          <p:nvPr>
            <p:ph type="subTitle" idx="1"/>
          </p:nvPr>
        </p:nvSpPr>
        <p:spPr>
          <a:xfrm>
            <a:off x="7158181" y="2915728"/>
            <a:ext cx="4498110" cy="2094421"/>
          </a:xfrm>
        </p:spPr>
        <p:txBody>
          <a:bodyPr anchor="b">
            <a:normAutofit fontScale="92500" lnSpcReduction="20000"/>
          </a:bodyPr>
          <a:lstStyle/>
          <a:p>
            <a:pPr algn="ctr"/>
            <a:r>
              <a:rPr lang="en-US" sz="4400" dirty="0"/>
              <a:t>Growing</a:t>
            </a:r>
          </a:p>
          <a:p>
            <a:pPr algn="ctr"/>
            <a:r>
              <a:rPr lang="en-US" sz="4400" dirty="0"/>
              <a:t>sprouts and MICROGREENS </a:t>
            </a:r>
          </a:p>
        </p:txBody>
      </p:sp>
      <p:sp>
        <p:nvSpPr>
          <p:cNvPr id="12" name="Footer Placeholder 11">
            <a:extLst>
              <a:ext uri="{FF2B5EF4-FFF2-40B4-BE49-F238E27FC236}">
                <a16:creationId xmlns:a16="http://schemas.microsoft.com/office/drawing/2014/main" id="{66AAF2D3-719C-5611-5AE3-968D81150E1F}"/>
              </a:ext>
            </a:extLst>
          </p:cNvPr>
          <p:cNvSpPr>
            <a:spLocks noGrp="1"/>
          </p:cNvSpPr>
          <p:nvPr>
            <p:ph type="ftr" sz="quarter" idx="11"/>
          </p:nvPr>
        </p:nvSpPr>
        <p:spPr>
          <a:xfrm>
            <a:off x="1865745" y="5010151"/>
            <a:ext cx="3048088" cy="759053"/>
          </a:xfrm>
        </p:spPr>
        <p:txBody>
          <a:bodyPr/>
          <a:lstStyle/>
          <a:p>
            <a:r>
              <a:rPr lang="en-US" dirty="0"/>
              <a:t> Nebraska Extension in Lancaster County</a:t>
            </a:r>
          </a:p>
        </p:txBody>
      </p:sp>
      <p:pic>
        <p:nvPicPr>
          <p:cNvPr id="10" name="Picture 6" descr="Growing Edible Sprouts At Home | Nebraska Extension in Lancaster County">
            <a:extLst>
              <a:ext uri="{FF2B5EF4-FFF2-40B4-BE49-F238E27FC236}">
                <a16:creationId xmlns:a16="http://schemas.microsoft.com/office/drawing/2014/main" id="{2BCA6447-55F0-A437-FE2C-2CCE295AF1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5744" y="1014098"/>
            <a:ext cx="4709561" cy="3996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28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10" presetClass="entr" presetSubtype="0" fill="hold" grpId="0" nodeType="withEffect">
                                  <p:stCondLst>
                                    <p:cond delay="1500"/>
                                  </p:stCondLst>
                                  <p:iterate>
                                    <p:tmPct val="10000"/>
                                  </p:iterate>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F066A-5B43-F47B-AA29-1B6FAB346D3F}"/>
              </a:ext>
            </a:extLst>
          </p:cNvPr>
          <p:cNvSpPr>
            <a:spLocks noGrp="1"/>
          </p:cNvSpPr>
          <p:nvPr>
            <p:ph type="title"/>
          </p:nvPr>
        </p:nvSpPr>
        <p:spPr>
          <a:xfrm>
            <a:off x="7704305" y="618518"/>
            <a:ext cx="3343105" cy="4926248"/>
          </a:xfrm>
        </p:spPr>
        <p:txBody>
          <a:bodyPr>
            <a:normAutofit/>
          </a:bodyPr>
          <a:lstStyle/>
          <a:p>
            <a:pPr algn="ctr"/>
            <a:r>
              <a:rPr lang="en-US" sz="4400" dirty="0">
                <a:solidFill>
                  <a:schemeClr val="bg1"/>
                </a:solidFill>
              </a:rPr>
              <a:t>GROWING CONTAINERS FOR SPROUTS</a:t>
            </a:r>
          </a:p>
        </p:txBody>
      </p:sp>
      <p:pic>
        <p:nvPicPr>
          <p:cNvPr id="4" name="Picture 4" descr="Amazon.com: Ball Regular Mouth 32-Ounces Mason Jar with Lids and Bands,  Clear,(Pack Of 2): Home &amp; Kitchen">
            <a:extLst>
              <a:ext uri="{FF2B5EF4-FFF2-40B4-BE49-F238E27FC236}">
                <a16:creationId xmlns:a16="http://schemas.microsoft.com/office/drawing/2014/main" id="{85AD5B62-2535-28AD-29CE-B92DBF202A7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31179" y="720970"/>
            <a:ext cx="2974328" cy="270803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ponsored Ad - SOLIGT Stackable Stainless Steel Seed Sprouting Kit, 2-Tier Mesh Sprouting Trays, 1 Base and 1 Cover Lid">
            <a:extLst>
              <a:ext uri="{FF2B5EF4-FFF2-40B4-BE49-F238E27FC236}">
                <a16:creationId xmlns:a16="http://schemas.microsoft.com/office/drawing/2014/main" id="{EEB61E33-E84D-C27B-EBCC-1CCD5F711D2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31179" y="3367453"/>
            <a:ext cx="2974328" cy="25057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3 Pack 18/8 Stainless Steel Colander Sieves(5-Quart, 4-Quart and 3-Quart), Mesh Strainer Net Baskets with Handles &amp; Restin...">
            <a:extLst>
              <a:ext uri="{FF2B5EF4-FFF2-40B4-BE49-F238E27FC236}">
                <a16:creationId xmlns:a16="http://schemas.microsoft.com/office/drawing/2014/main" id="{89E795CA-B29C-EA42-8325-BCCC206E7D7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487696" y="720970"/>
            <a:ext cx="2974328" cy="515221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BBBFBFB-8AD5-2C93-96DD-89CB503C4A1F}"/>
              </a:ext>
            </a:extLst>
          </p:cNvPr>
          <p:cNvSpPr txBox="1"/>
          <p:nvPr/>
        </p:nvSpPr>
        <p:spPr>
          <a:xfrm>
            <a:off x="3820562" y="6283105"/>
            <a:ext cx="1855960" cy="276999"/>
          </a:xfrm>
          <a:prstGeom prst="rect">
            <a:avLst/>
          </a:prstGeom>
          <a:noFill/>
        </p:spPr>
        <p:txBody>
          <a:bodyPr wrap="square" rtlCol="0">
            <a:spAutoFit/>
          </a:bodyPr>
          <a:lstStyle/>
          <a:p>
            <a:r>
              <a:rPr lang="en-US" sz="1200" dirty="0"/>
              <a:t>Amazon.com</a:t>
            </a:r>
          </a:p>
        </p:txBody>
      </p:sp>
    </p:spTree>
    <p:extLst>
      <p:ext uri="{BB962C8B-B14F-4D97-AF65-F5344CB8AC3E}">
        <p14:creationId xmlns:p14="http://schemas.microsoft.com/office/powerpoint/2010/main" val="2547551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95A77-1477-D0F5-CDC7-888DD42461F4}"/>
              </a:ext>
            </a:extLst>
          </p:cNvPr>
          <p:cNvSpPr>
            <a:spLocks noGrp="1"/>
          </p:cNvSpPr>
          <p:nvPr>
            <p:ph type="title"/>
          </p:nvPr>
        </p:nvSpPr>
        <p:spPr>
          <a:xfrm>
            <a:off x="6928339" y="211015"/>
            <a:ext cx="4119072" cy="1723293"/>
          </a:xfrm>
        </p:spPr>
        <p:txBody>
          <a:bodyPr>
            <a:noAutofit/>
          </a:bodyPr>
          <a:lstStyle/>
          <a:p>
            <a:pPr algn="ctr"/>
            <a:r>
              <a:rPr lang="en-US" sz="4000" dirty="0">
                <a:solidFill>
                  <a:schemeClr val="bg1"/>
                </a:solidFill>
              </a:rPr>
              <a:t>GROWING CONTAINERS FOR MICROGREENS</a:t>
            </a:r>
          </a:p>
        </p:txBody>
      </p:sp>
      <p:pic>
        <p:nvPicPr>
          <p:cNvPr id="4" name="Picture 6" descr="Load image into Gallery viewer, Microgreens growing on Large Sprouting Tray Silicone Reusable Grow Medium&#10;">
            <a:extLst>
              <a:ext uri="{FF2B5EF4-FFF2-40B4-BE49-F238E27FC236}">
                <a16:creationId xmlns:a16="http://schemas.microsoft.com/office/drawing/2014/main" id="{3C550A53-BC58-D664-B197-ADB96DA30A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4864" r="1" b="26028"/>
          <a:stretch>
            <a:fillRect/>
          </a:stretch>
        </p:blipFill>
        <p:spPr bwMode="auto">
          <a:xfrm>
            <a:off x="817143" y="618518"/>
            <a:ext cx="4629817" cy="2276475"/>
          </a:xfrm>
          <a:custGeom>
            <a:avLst/>
            <a:gdLst/>
            <a:ahLst/>
            <a:cxnLst/>
            <a:rect l="l" t="t" r="r" b="b"/>
            <a:pathLst>
              <a:path w="4635583" h="3427413">
                <a:moveTo>
                  <a:pt x="0" y="0"/>
                </a:moveTo>
                <a:lnTo>
                  <a:pt x="4635583" y="0"/>
                </a:lnTo>
                <a:lnTo>
                  <a:pt x="4635583" y="3427413"/>
                </a:lnTo>
                <a:lnTo>
                  <a:pt x="0" y="3427413"/>
                </a:lnTo>
                <a:close/>
              </a:path>
            </a:pathLst>
          </a:custGeom>
          <a:noFill/>
          <a:extLst>
            <a:ext uri="{909E8E84-426E-40DD-AFC4-6F175D3DCCD1}">
              <a14:hiddenFill xmlns:a14="http://schemas.microsoft.com/office/drawing/2010/main">
                <a:solidFill>
                  <a:srgbClr val="FFFFFF"/>
                </a:solidFill>
              </a14:hiddenFill>
            </a:ext>
          </a:extLst>
        </p:spPr>
      </p:pic>
      <p:pic>
        <p:nvPicPr>
          <p:cNvPr id="5" name="Picture 8" descr="Growing Basement Microgreens">
            <a:extLst>
              <a:ext uri="{FF2B5EF4-FFF2-40B4-BE49-F238E27FC236}">
                <a16:creationId xmlns:a16="http://schemas.microsoft.com/office/drawing/2014/main" id="{8E0685C9-9258-3FDB-8396-2EAC648BD58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r="635" b="-2"/>
          <a:stretch>
            <a:fillRect/>
          </a:stretch>
        </p:blipFill>
        <p:spPr bwMode="auto">
          <a:xfrm>
            <a:off x="817143" y="3543300"/>
            <a:ext cx="4629817" cy="2549768"/>
          </a:xfrm>
          <a:custGeom>
            <a:avLst/>
            <a:gdLst/>
            <a:ahLst/>
            <a:cxnLst/>
            <a:rect l="l" t="t" r="r" b="b"/>
            <a:pathLst>
              <a:path w="4635583" h="3430587">
                <a:moveTo>
                  <a:pt x="0" y="0"/>
                </a:moveTo>
                <a:lnTo>
                  <a:pt x="4635583" y="0"/>
                </a:lnTo>
                <a:lnTo>
                  <a:pt x="4635583" y="3430587"/>
                </a:lnTo>
                <a:lnTo>
                  <a:pt x="0" y="3430587"/>
                </a:lnTo>
                <a:close/>
              </a:path>
            </a:pathLst>
          </a:custGeom>
          <a:noFill/>
          <a:extLst>
            <a:ext uri="{909E8E84-426E-40DD-AFC4-6F175D3DCCD1}">
              <a14:hiddenFill xmlns:a14="http://schemas.microsoft.com/office/drawing/2010/main">
                <a:solidFill>
                  <a:srgbClr val="FFFFFF"/>
                </a:solidFill>
              </a14:hiddenFill>
            </a:ext>
          </a:extLst>
        </p:spPr>
      </p:pic>
      <p:pic>
        <p:nvPicPr>
          <p:cNvPr id="6" name="Picture 6" descr="Microgreen Farm. the Microgreen in Plastic Containers. Germination of ...">
            <a:extLst>
              <a:ext uri="{FF2B5EF4-FFF2-40B4-BE49-F238E27FC236}">
                <a16:creationId xmlns:a16="http://schemas.microsoft.com/office/drawing/2014/main" id="{BF17DEA4-8DC3-0E68-B0F6-D1D4369EF7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6642" r="1" b="25103"/>
          <a:stretch>
            <a:fillRect/>
          </a:stretch>
        </p:blipFill>
        <p:spPr bwMode="auto">
          <a:xfrm>
            <a:off x="6663467" y="2173857"/>
            <a:ext cx="4627171" cy="2741043"/>
          </a:xfrm>
          <a:custGeom>
            <a:avLst/>
            <a:gdLst/>
            <a:ahLst/>
            <a:cxnLst/>
            <a:rect l="l" t="t" r="r" b="b"/>
            <a:pathLst>
              <a:path w="4635583" h="3430587">
                <a:moveTo>
                  <a:pt x="0" y="0"/>
                </a:moveTo>
                <a:lnTo>
                  <a:pt x="4635583" y="0"/>
                </a:lnTo>
                <a:lnTo>
                  <a:pt x="4635583" y="3430587"/>
                </a:lnTo>
                <a:lnTo>
                  <a:pt x="0" y="3430587"/>
                </a:lnTo>
                <a:close/>
              </a:path>
            </a:pathLst>
          </a:cu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D255D0E-FBBE-41CE-A707-D38EC78156FD}"/>
              </a:ext>
            </a:extLst>
          </p:cNvPr>
          <p:cNvSpPr txBox="1"/>
          <p:nvPr/>
        </p:nvSpPr>
        <p:spPr>
          <a:xfrm>
            <a:off x="2760785" y="6093069"/>
            <a:ext cx="2382714" cy="276999"/>
          </a:xfrm>
          <a:prstGeom prst="rect">
            <a:avLst/>
          </a:prstGeom>
          <a:noFill/>
        </p:spPr>
        <p:txBody>
          <a:bodyPr wrap="square" rtlCol="0">
            <a:spAutoFit/>
          </a:bodyPr>
          <a:lstStyle/>
          <a:p>
            <a:r>
              <a:rPr lang="en-US" sz="1200" dirty="0"/>
              <a:t>idigorganics.com</a:t>
            </a:r>
          </a:p>
        </p:txBody>
      </p:sp>
      <p:sp>
        <p:nvSpPr>
          <p:cNvPr id="10" name="TextBox 9">
            <a:extLst>
              <a:ext uri="{FF2B5EF4-FFF2-40B4-BE49-F238E27FC236}">
                <a16:creationId xmlns:a16="http://schemas.microsoft.com/office/drawing/2014/main" id="{4A254D6B-B10E-1823-1D22-12952D2DBF07}"/>
              </a:ext>
            </a:extLst>
          </p:cNvPr>
          <p:cNvSpPr txBox="1"/>
          <p:nvPr/>
        </p:nvSpPr>
        <p:spPr>
          <a:xfrm>
            <a:off x="8343900" y="4914900"/>
            <a:ext cx="1389185" cy="276999"/>
          </a:xfrm>
          <a:prstGeom prst="rect">
            <a:avLst/>
          </a:prstGeom>
          <a:noFill/>
        </p:spPr>
        <p:txBody>
          <a:bodyPr wrap="square" rtlCol="0">
            <a:spAutoFit/>
          </a:bodyPr>
          <a:lstStyle/>
          <a:p>
            <a:r>
              <a:rPr lang="en-US" sz="1200" dirty="0"/>
              <a:t>dreamstime.com</a:t>
            </a:r>
          </a:p>
        </p:txBody>
      </p:sp>
      <p:sp>
        <p:nvSpPr>
          <p:cNvPr id="11" name="TextBox 10">
            <a:extLst>
              <a:ext uri="{FF2B5EF4-FFF2-40B4-BE49-F238E27FC236}">
                <a16:creationId xmlns:a16="http://schemas.microsoft.com/office/drawing/2014/main" id="{A436C883-01E6-FB2F-1F51-602759B9CDF4}"/>
              </a:ext>
            </a:extLst>
          </p:cNvPr>
          <p:cNvSpPr txBox="1"/>
          <p:nvPr/>
        </p:nvSpPr>
        <p:spPr>
          <a:xfrm>
            <a:off x="2664069" y="2989302"/>
            <a:ext cx="2198077" cy="276999"/>
          </a:xfrm>
          <a:prstGeom prst="rect">
            <a:avLst/>
          </a:prstGeom>
          <a:noFill/>
        </p:spPr>
        <p:txBody>
          <a:bodyPr wrap="square" rtlCol="0">
            <a:spAutoFit/>
          </a:bodyPr>
          <a:lstStyle/>
          <a:p>
            <a:r>
              <a:rPr lang="en-US" sz="1200" dirty="0"/>
              <a:t>On the grow</a:t>
            </a:r>
          </a:p>
        </p:txBody>
      </p:sp>
    </p:spTree>
    <p:extLst>
      <p:ext uri="{BB962C8B-B14F-4D97-AF65-F5344CB8AC3E}">
        <p14:creationId xmlns:p14="http://schemas.microsoft.com/office/powerpoint/2010/main" val="432681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C9059-FFD4-24FB-8686-3E56EB903E88}"/>
              </a:ext>
            </a:extLst>
          </p:cNvPr>
          <p:cNvSpPr>
            <a:spLocks noGrp="1"/>
          </p:cNvSpPr>
          <p:nvPr>
            <p:ph type="title"/>
          </p:nvPr>
        </p:nvSpPr>
        <p:spPr>
          <a:xfrm>
            <a:off x="765614" y="3085982"/>
            <a:ext cx="4007023" cy="2331407"/>
          </a:xfrm>
        </p:spPr>
        <p:txBody>
          <a:bodyPr vert="horz" lIns="91440" tIns="45720" rIns="91440" bIns="45720" rtlCol="0" anchor="b">
            <a:noAutofit/>
          </a:bodyPr>
          <a:lstStyle/>
          <a:p>
            <a:pPr algn="ctr">
              <a:lnSpc>
                <a:spcPct val="90000"/>
              </a:lnSpc>
            </a:pPr>
            <a:r>
              <a:rPr lang="en-US" sz="3600" dirty="0">
                <a:solidFill>
                  <a:schemeClr val="bg1"/>
                </a:solidFill>
              </a:rPr>
              <a:t>Sprouting essentials</a:t>
            </a:r>
            <a:br>
              <a:rPr lang="en-US" sz="3600" dirty="0">
                <a:solidFill>
                  <a:schemeClr val="bg1"/>
                </a:solidFill>
              </a:rPr>
            </a:br>
            <a:endParaRPr lang="en-US" sz="3600" dirty="0">
              <a:solidFill>
                <a:schemeClr val="bg1"/>
              </a:solidFill>
            </a:endParaRPr>
          </a:p>
        </p:txBody>
      </p:sp>
      <p:pic>
        <p:nvPicPr>
          <p:cNvPr id="4098" name="Picture 2" descr="Seeds are everything - Casa Mia Tours">
            <a:extLst>
              <a:ext uri="{FF2B5EF4-FFF2-40B4-BE49-F238E27FC236}">
                <a16:creationId xmlns:a16="http://schemas.microsoft.com/office/drawing/2014/main" id="{1C1E7378-C4C7-AF4A-E02F-5E8244CDDD8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936156"/>
            <a:ext cx="4632385" cy="1988505"/>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B9A89CAD-82DF-9CB5-79A9-E0D2C3ECF984}"/>
              </a:ext>
            </a:extLst>
          </p:cNvPr>
          <p:cNvSpPr>
            <a:spLocks noGrp="1"/>
          </p:cNvSpPr>
          <p:nvPr>
            <p:ph type="ftr" sz="quarter" idx="11"/>
          </p:nvPr>
        </p:nvSpPr>
        <p:spPr>
          <a:xfrm>
            <a:off x="5632294" y="6465455"/>
            <a:ext cx="1824949" cy="304800"/>
          </a:xfrm>
        </p:spPr>
        <p:txBody>
          <a:bodyPr/>
          <a:lstStyle/>
          <a:p>
            <a:r>
              <a:rPr lang="en-US" dirty="0"/>
              <a:t>Casa Mia Tours &amp; Amazon.com</a:t>
            </a:r>
          </a:p>
        </p:txBody>
      </p:sp>
      <p:pic>
        <p:nvPicPr>
          <p:cNvPr id="4104" name="Picture 8" descr="Elementi Sprouting Lids for Wide Mouth Mason Jars (Set of 2), Sprouts Growing Kit for Organic Sprouts, Alfalfa &amp; Mung Bean...">
            <a:extLst>
              <a:ext uri="{FF2B5EF4-FFF2-40B4-BE49-F238E27FC236}">
                <a16:creationId xmlns:a16="http://schemas.microsoft.com/office/drawing/2014/main" id="{19478597-CD2E-52EB-40DB-8B52C5B8EF7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73329" y="3085982"/>
            <a:ext cx="4853057" cy="299718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mazon.com: Ball Regular Mouth 32-Ounces Mason Jar with Lids and Bands,  Clear,(Pack Of 2): Home &amp; Kitchen">
            <a:extLst>
              <a:ext uri="{FF2B5EF4-FFF2-40B4-BE49-F238E27FC236}">
                <a16:creationId xmlns:a16="http://schemas.microsoft.com/office/drawing/2014/main" id="{6C851970-63AC-5286-125B-73B809C33C6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686136" y="774834"/>
            <a:ext cx="3740251" cy="27619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12% Hydrogen Peroxide Food Grade with No Added Stabilizers - in Distilled Water (16 Oz)">
            <a:extLst>
              <a:ext uri="{FF2B5EF4-FFF2-40B4-BE49-F238E27FC236}">
                <a16:creationId xmlns:a16="http://schemas.microsoft.com/office/drawing/2014/main" id="{93AFB957-F6C7-B634-8FE5-BBA2BC390E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3329" y="774834"/>
            <a:ext cx="1112807" cy="2761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337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7A970-4D59-9585-FC13-F978692CDEF7}"/>
              </a:ext>
            </a:extLst>
          </p:cNvPr>
          <p:cNvSpPr>
            <a:spLocks noGrp="1"/>
          </p:cNvSpPr>
          <p:nvPr>
            <p:ph type="ctrTitle"/>
          </p:nvPr>
        </p:nvSpPr>
        <p:spPr>
          <a:xfrm>
            <a:off x="1876424" y="1122363"/>
            <a:ext cx="8791575" cy="1744663"/>
          </a:xfrm>
        </p:spPr>
        <p:txBody>
          <a:bodyPr>
            <a:normAutofit fontScale="90000"/>
          </a:bodyPr>
          <a:lstStyle/>
          <a:p>
            <a:pPr algn="ctr"/>
            <a:r>
              <a:rPr lang="en-US" dirty="0">
                <a:solidFill>
                  <a:schemeClr val="bg1"/>
                </a:solidFill>
              </a:rPr>
              <a:t>Free App</a:t>
            </a:r>
            <a:br>
              <a:rPr lang="en-US" dirty="0">
                <a:solidFill>
                  <a:schemeClr val="bg1"/>
                </a:solidFill>
              </a:rPr>
            </a:br>
            <a:br>
              <a:rPr lang="en-US" dirty="0"/>
            </a:br>
            <a:endParaRPr lang="en-US" dirty="0">
              <a:solidFill>
                <a:schemeClr val="bg1"/>
              </a:solidFill>
            </a:endParaRPr>
          </a:p>
        </p:txBody>
      </p:sp>
      <p:sp>
        <p:nvSpPr>
          <p:cNvPr id="3" name="Subtitle 2">
            <a:extLst>
              <a:ext uri="{FF2B5EF4-FFF2-40B4-BE49-F238E27FC236}">
                <a16:creationId xmlns:a16="http://schemas.microsoft.com/office/drawing/2014/main" id="{44D701BB-70A0-7485-2411-1F2A00757669}"/>
              </a:ext>
            </a:extLst>
          </p:cNvPr>
          <p:cNvSpPr>
            <a:spLocks noGrp="1"/>
          </p:cNvSpPr>
          <p:nvPr>
            <p:ph type="subTitle" idx="1"/>
          </p:nvPr>
        </p:nvSpPr>
        <p:spPr>
          <a:xfrm>
            <a:off x="1876424" y="4610100"/>
            <a:ext cx="8791575" cy="1125537"/>
          </a:xfrm>
        </p:spPr>
        <p:txBody>
          <a:bodyPr>
            <a:normAutofit/>
          </a:bodyPr>
          <a:lstStyle/>
          <a:p>
            <a:pPr algn="ctr"/>
            <a:r>
              <a:rPr lang="en-US" sz="4400" dirty="0">
                <a:solidFill>
                  <a:schemeClr val="bg1"/>
                </a:solidFill>
              </a:rPr>
              <a:t>THE SPROUTING COMPANY</a:t>
            </a:r>
          </a:p>
        </p:txBody>
      </p:sp>
      <p:pic>
        <p:nvPicPr>
          <p:cNvPr id="3074" name="Picture 2">
            <a:extLst>
              <a:ext uri="{FF2B5EF4-FFF2-40B4-BE49-F238E27FC236}">
                <a16:creationId xmlns:a16="http://schemas.microsoft.com/office/drawing/2014/main" id="{F694B49B-C2D9-587F-0F8C-4B1EA286C4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4900" y="1949571"/>
            <a:ext cx="2362200" cy="2484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407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42E0C-7F35-71F2-EB4F-72B7C2252B7C}"/>
              </a:ext>
            </a:extLst>
          </p:cNvPr>
          <p:cNvSpPr>
            <a:spLocks noGrp="1"/>
          </p:cNvSpPr>
          <p:nvPr>
            <p:ph type="title"/>
          </p:nvPr>
        </p:nvSpPr>
        <p:spPr/>
        <p:txBody>
          <a:bodyPr>
            <a:normAutofit/>
          </a:bodyPr>
          <a:lstStyle/>
          <a:p>
            <a:pPr algn="ctr"/>
            <a:r>
              <a:rPr lang="en-US" sz="4000" dirty="0">
                <a:solidFill>
                  <a:schemeClr val="bg1"/>
                </a:solidFill>
              </a:rPr>
              <a:t>Useful websites</a:t>
            </a:r>
          </a:p>
        </p:txBody>
      </p:sp>
      <p:sp>
        <p:nvSpPr>
          <p:cNvPr id="3" name="Content Placeholder 2">
            <a:extLst>
              <a:ext uri="{FF2B5EF4-FFF2-40B4-BE49-F238E27FC236}">
                <a16:creationId xmlns:a16="http://schemas.microsoft.com/office/drawing/2014/main" id="{7D4BD9EF-F0BF-537C-C28D-52216C19161A}"/>
              </a:ext>
            </a:extLst>
          </p:cNvPr>
          <p:cNvSpPr>
            <a:spLocks noGrp="1"/>
          </p:cNvSpPr>
          <p:nvPr>
            <p:ph idx="1"/>
          </p:nvPr>
        </p:nvSpPr>
        <p:spPr/>
        <p:txBody>
          <a:bodyPr>
            <a:normAutofit/>
          </a:bodyPr>
          <a:lstStyle/>
          <a:p>
            <a:pPr algn="ctr"/>
            <a:r>
              <a:rPr lang="en-US" sz="4400" dirty="0">
                <a:solidFill>
                  <a:schemeClr val="bg1"/>
                </a:solidFill>
              </a:rPr>
              <a:t>THE SPROUTING COMPANY</a:t>
            </a:r>
          </a:p>
          <a:p>
            <a:pPr algn="ctr"/>
            <a:endParaRPr lang="en-US" sz="4400" dirty="0">
              <a:solidFill>
                <a:schemeClr val="bg1"/>
              </a:solidFill>
            </a:endParaRPr>
          </a:p>
          <a:p>
            <a:pPr algn="ctr"/>
            <a:r>
              <a:rPr lang="en-US" sz="4400" dirty="0">
                <a:solidFill>
                  <a:schemeClr val="bg1"/>
                </a:solidFill>
              </a:rPr>
              <a:t>SPROUTMAN</a:t>
            </a:r>
          </a:p>
        </p:txBody>
      </p:sp>
    </p:spTree>
    <p:extLst>
      <p:ext uri="{BB962C8B-B14F-4D97-AF65-F5344CB8AC3E}">
        <p14:creationId xmlns:p14="http://schemas.microsoft.com/office/powerpoint/2010/main" val="3855596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372C38-9FFC-455D-95BB-84F6801EA399}"/>
              </a:ext>
            </a:extLst>
          </p:cNvPr>
          <p:cNvSpPr txBox="1"/>
          <p:nvPr/>
        </p:nvSpPr>
        <p:spPr>
          <a:xfrm>
            <a:off x="1228435" y="1015999"/>
            <a:ext cx="10030691" cy="5632311"/>
          </a:xfrm>
          <a:prstGeom prst="rect">
            <a:avLst/>
          </a:prstGeom>
          <a:noFill/>
        </p:spPr>
        <p:txBody>
          <a:bodyPr wrap="square" rtlCol="0">
            <a:spAutoFit/>
          </a:bodyPr>
          <a:lstStyle/>
          <a:p>
            <a:r>
              <a:rPr lang="en-US" sz="3600" dirty="0">
                <a:solidFill>
                  <a:schemeClr val="bg1"/>
                </a:solidFill>
              </a:rPr>
              <a:t>We have a choice today. We can eat healthfully with the best scientifically supported and protective foods to enable great health and protect ourselves from having a tragic future, or we can eat the worst diet ever available and have heart disease and strokes and get cancer. It’s up to you.</a:t>
            </a:r>
          </a:p>
          <a:p>
            <a:endParaRPr lang="en-US" sz="3600" dirty="0">
              <a:solidFill>
                <a:schemeClr val="bg1"/>
              </a:solidFill>
            </a:endParaRPr>
          </a:p>
          <a:p>
            <a:r>
              <a:rPr lang="en-US" sz="3600" dirty="0">
                <a:solidFill>
                  <a:schemeClr val="bg1"/>
                </a:solidFill>
              </a:rPr>
              <a:t>Joel Fuhrman, M. D.</a:t>
            </a:r>
          </a:p>
          <a:p>
            <a:r>
              <a:rPr lang="en-US" sz="3600" dirty="0">
                <a:solidFill>
                  <a:schemeClr val="bg1"/>
                </a:solidFill>
              </a:rPr>
              <a:t>Six-time New York Times bestselling author</a:t>
            </a:r>
          </a:p>
          <a:p>
            <a:r>
              <a:rPr lang="en-US" sz="3600" dirty="0">
                <a:solidFill>
                  <a:schemeClr val="bg1"/>
                </a:solidFill>
              </a:rPr>
              <a:t>DrFuhrman.com</a:t>
            </a:r>
          </a:p>
        </p:txBody>
      </p:sp>
    </p:spTree>
    <p:extLst>
      <p:ext uri="{BB962C8B-B14F-4D97-AF65-F5344CB8AC3E}">
        <p14:creationId xmlns:p14="http://schemas.microsoft.com/office/powerpoint/2010/main" val="1982625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DE375-C845-45B7-5FC8-5AC8B6C7544E}"/>
              </a:ext>
            </a:extLst>
          </p:cNvPr>
          <p:cNvSpPr>
            <a:spLocks noGrp="1"/>
          </p:cNvSpPr>
          <p:nvPr>
            <p:ph type="title"/>
          </p:nvPr>
        </p:nvSpPr>
        <p:spPr>
          <a:xfrm>
            <a:off x="1141413" y="276044"/>
            <a:ext cx="9905998" cy="612477"/>
          </a:xfrm>
        </p:spPr>
        <p:txBody>
          <a:bodyPr/>
          <a:lstStyle/>
          <a:p>
            <a:pPr algn="ctr"/>
            <a:r>
              <a:rPr lang="en-US" dirty="0">
                <a:solidFill>
                  <a:schemeClr val="bg1"/>
                </a:solidFill>
              </a:rPr>
              <a:t>Bibliography</a:t>
            </a:r>
          </a:p>
        </p:txBody>
      </p:sp>
      <p:sp>
        <p:nvSpPr>
          <p:cNvPr id="3" name="Content Placeholder 2">
            <a:extLst>
              <a:ext uri="{FF2B5EF4-FFF2-40B4-BE49-F238E27FC236}">
                <a16:creationId xmlns:a16="http://schemas.microsoft.com/office/drawing/2014/main" id="{84C26757-7DA3-744E-93E7-7EE4DA1B6863}"/>
              </a:ext>
            </a:extLst>
          </p:cNvPr>
          <p:cNvSpPr>
            <a:spLocks noGrp="1"/>
          </p:cNvSpPr>
          <p:nvPr>
            <p:ph idx="1"/>
          </p:nvPr>
        </p:nvSpPr>
        <p:spPr>
          <a:xfrm>
            <a:off x="1141412" y="948906"/>
            <a:ext cx="9905999" cy="5727939"/>
          </a:xfrm>
        </p:spPr>
        <p:txBody>
          <a:bodyPr>
            <a:noAutofit/>
          </a:bodyPr>
          <a:lstStyle/>
          <a:p>
            <a:r>
              <a:rPr lang="en-US" sz="2000" dirty="0">
                <a:solidFill>
                  <a:schemeClr val="bg1"/>
                </a:solidFill>
              </a:rPr>
              <a:t>Beerstecher, Jim. Beginners Guide to Growing Sprouts!</a:t>
            </a:r>
          </a:p>
          <a:p>
            <a:r>
              <a:rPr lang="en-US" sz="2000" dirty="0">
                <a:solidFill>
                  <a:schemeClr val="bg1"/>
                </a:solidFill>
              </a:rPr>
              <a:t>Evans, Dan. The Sprout Book.</a:t>
            </a:r>
          </a:p>
          <a:p>
            <a:r>
              <a:rPr lang="en-US" sz="2000" dirty="0">
                <a:solidFill>
                  <a:schemeClr val="bg1"/>
                </a:solidFill>
              </a:rPr>
              <a:t>Meyerowitz, Steve. Sprouts, the Miracle Food.</a:t>
            </a:r>
          </a:p>
          <a:p>
            <a:r>
              <a:rPr lang="en-US" sz="2000" dirty="0">
                <a:solidFill>
                  <a:schemeClr val="bg1"/>
                </a:solidFill>
              </a:rPr>
              <a:t>Wigmore, Ann. The Sprouting Book.</a:t>
            </a:r>
          </a:p>
          <a:p>
            <a:r>
              <a:rPr lang="en-US" sz="2000" dirty="0">
                <a:solidFill>
                  <a:schemeClr val="bg1"/>
                </a:solidFill>
              </a:rPr>
              <a:t>True Leaf Market. Complete Seed </a:t>
            </a:r>
            <a:r>
              <a:rPr lang="en-US" sz="2000">
                <a:solidFill>
                  <a:schemeClr val="bg1"/>
                </a:solidFill>
              </a:rPr>
              <a:t>Sprouting Guide.</a:t>
            </a:r>
            <a:endParaRPr lang="en-US" sz="2000" dirty="0">
              <a:solidFill>
                <a:schemeClr val="bg1"/>
              </a:solidFill>
            </a:endParaRPr>
          </a:p>
          <a:p>
            <a:r>
              <a:rPr lang="en-US" sz="2000" dirty="0">
                <a:solidFill>
                  <a:schemeClr val="bg1"/>
                </a:solidFill>
                <a:hlinkClick r:id="rId2">
                  <a:extLst>
                    <a:ext uri="{A12FA001-AC4F-418D-AE19-62706E023703}">
                      <ahyp:hlinkClr xmlns:ahyp="http://schemas.microsoft.com/office/drawing/2018/hyperlinkcolor" val="tx"/>
                    </a:ext>
                  </a:extLst>
                </a:hlinkClick>
              </a:rPr>
              <a:t>Sprouting Seeds for Food | VCE Publications | Virginia Tech (vt.edu)</a:t>
            </a:r>
            <a:endParaRPr lang="en-US" sz="2000" dirty="0">
              <a:solidFill>
                <a:schemeClr val="bg1"/>
              </a:solidFill>
            </a:endParaRPr>
          </a:p>
          <a:p>
            <a:r>
              <a:rPr lang="en-US" sz="2000" dirty="0">
                <a:solidFill>
                  <a:schemeClr val="bg1"/>
                </a:solidFill>
                <a:hlinkClick r:id="rId3">
                  <a:extLst>
                    <a:ext uri="{A12FA001-AC4F-418D-AE19-62706E023703}">
                      <ahyp:hlinkClr xmlns:ahyp="http://schemas.microsoft.com/office/drawing/2018/hyperlinkcolor" val="tx"/>
                    </a:ext>
                  </a:extLst>
                </a:hlinkClick>
              </a:rPr>
              <a:t>Grow Your Own Sprouts in a Jar (treehugger.com)</a:t>
            </a:r>
            <a:endParaRPr lang="en-US" sz="2000" dirty="0">
              <a:solidFill>
                <a:schemeClr val="bg1"/>
              </a:solidFill>
            </a:endParaRPr>
          </a:p>
          <a:p>
            <a:r>
              <a:rPr lang="en-US" sz="2000" dirty="0">
                <a:solidFill>
                  <a:schemeClr val="bg1"/>
                </a:solidFill>
                <a:hlinkClick r:id="rId4">
                  <a:extLst>
                    <a:ext uri="{A12FA001-AC4F-418D-AE19-62706E023703}">
                      <ahyp:hlinkClr xmlns:ahyp="http://schemas.microsoft.com/office/drawing/2018/hyperlinkcolor" val="tx"/>
                    </a:ext>
                  </a:extLst>
                </a:hlinkClick>
              </a:rPr>
              <a:t>Growing Seed Sprouts at Home (ucanr.edu)</a:t>
            </a:r>
            <a:endParaRPr lang="en-US" sz="2000" dirty="0">
              <a:solidFill>
                <a:schemeClr val="bg1"/>
              </a:solidFill>
            </a:endParaRPr>
          </a:p>
          <a:p>
            <a:r>
              <a:rPr lang="en-US" sz="2000" dirty="0">
                <a:solidFill>
                  <a:schemeClr val="bg1"/>
                </a:solidFill>
                <a:hlinkClick r:id="rId5">
                  <a:extLst>
                    <a:ext uri="{A12FA001-AC4F-418D-AE19-62706E023703}">
                      <ahyp:hlinkClr xmlns:ahyp="http://schemas.microsoft.com/office/drawing/2018/hyperlinkcolor" val="tx"/>
                    </a:ext>
                  </a:extLst>
                </a:hlinkClick>
              </a:rPr>
              <a:t>Sulforaphane: What Is It, Its Benefits, &amp; Top Foods &amp; Supplements (foodrevolution.org)</a:t>
            </a:r>
            <a:endParaRPr lang="en-US" sz="2000" dirty="0">
              <a:solidFill>
                <a:schemeClr val="bg1"/>
              </a:solidFill>
            </a:endParaRPr>
          </a:p>
          <a:p>
            <a:r>
              <a:rPr lang="en-US" sz="2000" dirty="0">
                <a:solidFill>
                  <a:schemeClr val="bg1"/>
                </a:solidFill>
                <a:hlinkClick r:id="rId6">
                  <a:extLst>
                    <a:ext uri="{A12FA001-AC4F-418D-AE19-62706E023703}">
                      <ahyp:hlinkClr xmlns:ahyp="http://schemas.microsoft.com/office/drawing/2018/hyperlinkcolor" val="tx"/>
                    </a:ext>
                  </a:extLst>
                </a:hlinkClick>
              </a:rPr>
              <a:t>The Health Benefits of Broccoli Sprouts (nutritionfacts.org)</a:t>
            </a:r>
            <a:endParaRPr lang="en-US" sz="2000" dirty="0">
              <a:solidFill>
                <a:schemeClr val="bg1"/>
              </a:solidFill>
            </a:endParaRPr>
          </a:p>
          <a:p>
            <a:pPr marL="0" indent="0">
              <a:buNone/>
            </a:pPr>
            <a:r>
              <a:rPr lang="en-US" sz="2000" dirty="0">
                <a:solidFill>
                  <a:schemeClr val="bg1"/>
                </a:solidFill>
              </a:rPr>
              <a:t>. </a:t>
            </a:r>
            <a:endParaRPr lang="en-US" sz="2000" dirty="0"/>
          </a:p>
          <a:p>
            <a:endParaRPr lang="en-US" sz="2000" dirty="0"/>
          </a:p>
          <a:p>
            <a:endParaRPr lang="en-US" sz="2000" dirty="0"/>
          </a:p>
          <a:p>
            <a:endParaRPr lang="en-US" sz="2000" dirty="0"/>
          </a:p>
          <a:p>
            <a:pPr marL="0" indent="0">
              <a:buNone/>
            </a:pPr>
            <a:endParaRPr lang="en-US" sz="2000" dirty="0"/>
          </a:p>
        </p:txBody>
      </p:sp>
    </p:spTree>
    <p:extLst>
      <p:ext uri="{BB962C8B-B14F-4D97-AF65-F5344CB8AC3E}">
        <p14:creationId xmlns:p14="http://schemas.microsoft.com/office/powerpoint/2010/main" val="2926540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004CE-FBB3-B511-2365-73B4E2E439F0}"/>
              </a:ext>
            </a:extLst>
          </p:cNvPr>
          <p:cNvSpPr>
            <a:spLocks noGrp="1"/>
          </p:cNvSpPr>
          <p:nvPr>
            <p:ph type="title"/>
          </p:nvPr>
        </p:nvSpPr>
        <p:spPr>
          <a:xfrm>
            <a:off x="1141413" y="266700"/>
            <a:ext cx="9905998" cy="876300"/>
          </a:xfrm>
        </p:spPr>
        <p:txBody>
          <a:bodyPr>
            <a:normAutofit/>
          </a:bodyPr>
          <a:lstStyle/>
          <a:p>
            <a:pPr algn="ctr"/>
            <a:r>
              <a:rPr lang="en-US" dirty="0">
                <a:solidFill>
                  <a:schemeClr val="bg1"/>
                </a:solidFill>
              </a:rPr>
              <a:t> SPROUTS</a:t>
            </a:r>
          </a:p>
        </p:txBody>
      </p:sp>
      <p:sp>
        <p:nvSpPr>
          <p:cNvPr id="3" name="Content Placeholder 2">
            <a:extLst>
              <a:ext uri="{FF2B5EF4-FFF2-40B4-BE49-F238E27FC236}">
                <a16:creationId xmlns:a16="http://schemas.microsoft.com/office/drawing/2014/main" id="{FA151DE9-3670-A853-5681-7C0BF8ED4704}"/>
              </a:ext>
            </a:extLst>
          </p:cNvPr>
          <p:cNvSpPr>
            <a:spLocks noGrp="1"/>
          </p:cNvSpPr>
          <p:nvPr>
            <p:ph idx="1"/>
          </p:nvPr>
        </p:nvSpPr>
        <p:spPr>
          <a:xfrm>
            <a:off x="4873925" y="1266825"/>
            <a:ext cx="6173486" cy="4524376"/>
          </a:xfrm>
        </p:spPr>
        <p:txBody>
          <a:bodyPr>
            <a:normAutofit/>
          </a:bodyPr>
          <a:lstStyle/>
          <a:p>
            <a:pPr algn="ctr"/>
            <a:r>
              <a:rPr lang="en-US" sz="4000" dirty="0">
                <a:solidFill>
                  <a:schemeClr val="bg1"/>
                </a:solidFill>
              </a:rPr>
              <a:t>Sprouts are young plants grown by germinating seeds in water for 2–7 days. They are harvested when the seed has just begun to sprout.</a:t>
            </a:r>
            <a:endParaRPr lang="en-US" sz="4000" dirty="0"/>
          </a:p>
        </p:txBody>
      </p:sp>
      <p:pic>
        <p:nvPicPr>
          <p:cNvPr id="2052" name="Picture 4" descr="Why You Should Be Growing and Eating Sprouts In a Jar - Cultured Food Life">
            <a:extLst>
              <a:ext uri="{FF2B5EF4-FFF2-40B4-BE49-F238E27FC236}">
                <a16:creationId xmlns:a16="http://schemas.microsoft.com/office/drawing/2014/main" id="{5D6BDEA4-E065-67C3-FF3B-0891CF851D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414" y="1043796"/>
            <a:ext cx="3363912" cy="545189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D7F884B-11B7-7B05-067F-79CBDD55DD7F}"/>
              </a:ext>
            </a:extLst>
          </p:cNvPr>
          <p:cNvSpPr txBox="1"/>
          <p:nvPr/>
        </p:nvSpPr>
        <p:spPr>
          <a:xfrm>
            <a:off x="1932317" y="6495691"/>
            <a:ext cx="2053087" cy="276999"/>
          </a:xfrm>
          <a:prstGeom prst="rect">
            <a:avLst/>
          </a:prstGeom>
          <a:noFill/>
        </p:spPr>
        <p:txBody>
          <a:bodyPr wrap="square" rtlCol="0">
            <a:spAutoFit/>
          </a:bodyPr>
          <a:lstStyle/>
          <a:p>
            <a:r>
              <a:rPr lang="en-US" sz="1200" dirty="0"/>
              <a:t>culturedfoodlife.com</a:t>
            </a:r>
          </a:p>
        </p:txBody>
      </p:sp>
    </p:spTree>
    <p:extLst>
      <p:ext uri="{BB962C8B-B14F-4D97-AF65-F5344CB8AC3E}">
        <p14:creationId xmlns:p14="http://schemas.microsoft.com/office/powerpoint/2010/main" val="4249524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DBCE4-897C-3DF2-8DCB-6BBDCD08F7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D8B0FA-71B3-00AF-1F4E-DEB5A8A7F26A}"/>
              </a:ext>
            </a:extLst>
          </p:cNvPr>
          <p:cNvSpPr>
            <a:spLocks noGrp="1"/>
          </p:cNvSpPr>
          <p:nvPr>
            <p:ph type="title"/>
          </p:nvPr>
        </p:nvSpPr>
        <p:spPr>
          <a:xfrm>
            <a:off x="1141413" y="250166"/>
            <a:ext cx="5934508" cy="1466491"/>
          </a:xfrm>
        </p:spPr>
        <p:txBody>
          <a:bodyPr>
            <a:normAutofit fontScale="90000"/>
          </a:bodyPr>
          <a:lstStyle/>
          <a:p>
            <a:pPr algn="ctr"/>
            <a:r>
              <a:rPr lang="en-US" sz="4000" dirty="0">
                <a:solidFill>
                  <a:schemeClr val="bg1"/>
                </a:solidFill>
              </a:rPr>
              <a:t>MICROGREENS</a:t>
            </a:r>
            <a:br>
              <a:rPr lang="en-US" dirty="0">
                <a:solidFill>
                  <a:schemeClr val="bg1"/>
                </a:solidFill>
              </a:rPr>
            </a:br>
            <a:br>
              <a:rPr lang="en-US" dirty="0"/>
            </a:br>
            <a:endParaRPr lang="en-US" dirty="0"/>
          </a:p>
        </p:txBody>
      </p:sp>
      <p:sp>
        <p:nvSpPr>
          <p:cNvPr id="3" name="Content Placeholder 2">
            <a:extLst>
              <a:ext uri="{FF2B5EF4-FFF2-40B4-BE49-F238E27FC236}">
                <a16:creationId xmlns:a16="http://schemas.microsoft.com/office/drawing/2014/main" id="{83D9ED69-DD87-0237-15EF-4EE24DB41D2F}"/>
              </a:ext>
            </a:extLst>
          </p:cNvPr>
          <p:cNvSpPr>
            <a:spLocks noGrp="1"/>
          </p:cNvSpPr>
          <p:nvPr>
            <p:ph type="body" sz="half" idx="2"/>
          </p:nvPr>
        </p:nvSpPr>
        <p:spPr>
          <a:xfrm>
            <a:off x="1141410" y="1195929"/>
            <a:ext cx="5934511" cy="4595271"/>
          </a:xfrm>
        </p:spPr>
        <p:txBody>
          <a:bodyPr>
            <a:normAutofit lnSpcReduction="10000"/>
          </a:bodyPr>
          <a:lstStyle/>
          <a:p>
            <a:endParaRPr lang="en-US" dirty="0"/>
          </a:p>
          <a:p>
            <a:pPr algn="ctr"/>
            <a:r>
              <a:rPr lang="en-US" sz="4000" dirty="0">
                <a:solidFill>
                  <a:schemeClr val="bg1"/>
                </a:solidFill>
              </a:rPr>
              <a:t>Microgreens are slightly older than sprouts and are grown in soil. They are harvested 7–21 days after germination, when their first true leaves appear. </a:t>
            </a:r>
            <a:endParaRPr lang="en-US" sz="4000" dirty="0"/>
          </a:p>
        </p:txBody>
      </p:sp>
      <p:pic>
        <p:nvPicPr>
          <p:cNvPr id="10" name="Picture Placeholder 9" descr="What are Microgreens and How to Grow Them at Home - Plants Spark Joy">
            <a:extLst>
              <a:ext uri="{FF2B5EF4-FFF2-40B4-BE49-F238E27FC236}">
                <a16:creationId xmlns:a16="http://schemas.microsoft.com/office/drawing/2014/main" id="{0CF520CB-A5A2-1D69-5880-895DE02D2813}"/>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6401" r="26401"/>
          <a:stretch>
            <a:fillRect/>
          </a:stretch>
        </p:blipFill>
        <p:spPr bwMode="auto">
          <a:xfrm>
            <a:off x="7380721" y="609601"/>
            <a:ext cx="3778834" cy="5739441"/>
          </a:xfrm>
          <a:prstGeom prst="rect">
            <a:avLst/>
          </a:prstGeom>
          <a:noFill/>
          <a:ln>
            <a:noFill/>
          </a:ln>
        </p:spPr>
      </p:pic>
      <p:sp>
        <p:nvSpPr>
          <p:cNvPr id="11" name="TextBox 10">
            <a:extLst>
              <a:ext uri="{FF2B5EF4-FFF2-40B4-BE49-F238E27FC236}">
                <a16:creationId xmlns:a16="http://schemas.microsoft.com/office/drawing/2014/main" id="{A6E3C2A4-AF9E-E455-4AA2-6D1B2A13381B}"/>
              </a:ext>
            </a:extLst>
          </p:cNvPr>
          <p:cNvSpPr txBox="1"/>
          <p:nvPr/>
        </p:nvSpPr>
        <p:spPr>
          <a:xfrm>
            <a:off x="8358996" y="6461185"/>
            <a:ext cx="2800558" cy="276999"/>
          </a:xfrm>
          <a:prstGeom prst="rect">
            <a:avLst/>
          </a:prstGeom>
          <a:noFill/>
        </p:spPr>
        <p:txBody>
          <a:bodyPr wrap="square" rtlCol="0">
            <a:spAutoFit/>
          </a:bodyPr>
          <a:lstStyle/>
          <a:p>
            <a:r>
              <a:rPr lang="en-US" sz="1200" dirty="0"/>
              <a:t>      Trueleafmarket.com</a:t>
            </a:r>
          </a:p>
        </p:txBody>
      </p:sp>
    </p:spTree>
    <p:extLst>
      <p:ext uri="{BB962C8B-B14F-4D97-AF65-F5344CB8AC3E}">
        <p14:creationId xmlns:p14="http://schemas.microsoft.com/office/powerpoint/2010/main" val="2241440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2052" name="Rectangle 2051">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2053"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3160BB6E-B567-675E-1292-E8A769AA996F}"/>
              </a:ext>
            </a:extLst>
          </p:cNvPr>
          <p:cNvSpPr>
            <a:spLocks noGrp="1"/>
          </p:cNvSpPr>
          <p:nvPr>
            <p:ph type="title"/>
          </p:nvPr>
        </p:nvSpPr>
        <p:spPr>
          <a:xfrm>
            <a:off x="1141412" y="618518"/>
            <a:ext cx="10410867" cy="764195"/>
          </a:xfrm>
        </p:spPr>
        <p:txBody>
          <a:bodyPr>
            <a:normAutofit/>
          </a:bodyPr>
          <a:lstStyle/>
          <a:p>
            <a:pPr algn="ctr"/>
            <a:r>
              <a:rPr lang="en-US" sz="3200" dirty="0">
                <a:solidFill>
                  <a:schemeClr val="bg1"/>
                </a:solidFill>
              </a:rPr>
              <a:t> HISTORY OF SPROUTS and microgreens</a:t>
            </a:r>
          </a:p>
        </p:txBody>
      </p:sp>
      <p:sp>
        <p:nvSpPr>
          <p:cNvPr id="3" name="Content Placeholder 2">
            <a:extLst>
              <a:ext uri="{FF2B5EF4-FFF2-40B4-BE49-F238E27FC236}">
                <a16:creationId xmlns:a16="http://schemas.microsoft.com/office/drawing/2014/main" id="{0F0F1094-DD29-C58A-AB90-153C64AAFBE3}"/>
              </a:ext>
            </a:extLst>
          </p:cNvPr>
          <p:cNvSpPr>
            <a:spLocks noGrp="1"/>
          </p:cNvSpPr>
          <p:nvPr>
            <p:ph idx="1"/>
          </p:nvPr>
        </p:nvSpPr>
        <p:spPr>
          <a:xfrm>
            <a:off x="1141412" y="1611313"/>
            <a:ext cx="4459287" cy="3936633"/>
          </a:xfrm>
        </p:spPr>
        <p:txBody>
          <a:bodyPr>
            <a:normAutofit lnSpcReduction="10000"/>
          </a:bodyPr>
          <a:lstStyle/>
          <a:p>
            <a:pPr>
              <a:lnSpc>
                <a:spcPct val="110000"/>
              </a:lnSpc>
            </a:pPr>
            <a:r>
              <a:rPr lang="en-US" sz="2000" dirty="0">
                <a:solidFill>
                  <a:schemeClr val="bg1"/>
                </a:solidFill>
              </a:rPr>
              <a:t>Sprouts and microgreens have been included in the diet and medicine of dozens of cultures.</a:t>
            </a:r>
          </a:p>
          <a:p>
            <a:pPr>
              <a:lnSpc>
                <a:spcPct val="110000"/>
              </a:lnSpc>
            </a:pPr>
            <a:r>
              <a:rPr lang="en-US" sz="2000" dirty="0">
                <a:solidFill>
                  <a:schemeClr val="bg1"/>
                </a:solidFill>
              </a:rPr>
              <a:t>Ancient manuscripts show that by about 3000 B.C., the Chinese were eating  both on a regular basis.</a:t>
            </a:r>
          </a:p>
          <a:p>
            <a:pPr>
              <a:lnSpc>
                <a:spcPct val="110000"/>
              </a:lnSpc>
            </a:pPr>
            <a:r>
              <a:rPr lang="en-US" sz="2000" dirty="0">
                <a:solidFill>
                  <a:schemeClr val="bg1"/>
                </a:solidFill>
              </a:rPr>
              <a:t>Captain Cook used sprouts to keep his sailors healthy from scurvy during long voyages.</a:t>
            </a:r>
          </a:p>
          <a:p>
            <a:pPr>
              <a:lnSpc>
                <a:spcPct val="110000"/>
              </a:lnSpc>
            </a:pPr>
            <a:r>
              <a:rPr lang="en-US" sz="2000" dirty="0">
                <a:solidFill>
                  <a:schemeClr val="bg1"/>
                </a:solidFill>
              </a:rPr>
              <a:t>There was a World War II campaign in the United States to grow sprouts.</a:t>
            </a:r>
          </a:p>
        </p:txBody>
      </p:sp>
      <p:pic>
        <p:nvPicPr>
          <p:cNvPr id="2050" name="Picture 2" descr="Premium Photo | Top view with a gird of different types of sprouts of ...">
            <a:extLst>
              <a:ext uri="{FF2B5EF4-FFF2-40B4-BE49-F238E27FC236}">
                <a16:creationId xmlns:a16="http://schemas.microsoft.com/office/drawing/2014/main" id="{7897FDC7-03C0-B2DA-F008-2EB962C52FA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96000" y="1888766"/>
            <a:ext cx="5456279" cy="3548421"/>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2054" name="Group 2053">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060"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2061"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62"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63"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64"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65"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66"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67"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68"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69"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70"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71"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2072"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73"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74"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75"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76"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2077"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78"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79"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80"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81"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82"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83"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84"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85"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86"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grpSp>
      <p:sp>
        <p:nvSpPr>
          <p:cNvPr id="4" name="TextBox 3">
            <a:extLst>
              <a:ext uri="{FF2B5EF4-FFF2-40B4-BE49-F238E27FC236}">
                <a16:creationId xmlns:a16="http://schemas.microsoft.com/office/drawing/2014/main" id="{55B06A65-1DB4-A5AB-64BC-0F949A6A81CE}"/>
              </a:ext>
            </a:extLst>
          </p:cNvPr>
          <p:cNvSpPr txBox="1"/>
          <p:nvPr/>
        </p:nvSpPr>
        <p:spPr>
          <a:xfrm>
            <a:off x="8247185" y="5547946"/>
            <a:ext cx="899605" cy="276999"/>
          </a:xfrm>
          <a:prstGeom prst="rect">
            <a:avLst/>
          </a:prstGeom>
          <a:noFill/>
        </p:spPr>
        <p:txBody>
          <a:bodyPr wrap="none" rtlCol="0">
            <a:spAutoFit/>
          </a:bodyPr>
          <a:lstStyle/>
          <a:p>
            <a:r>
              <a:rPr lang="en-US" sz="1200" dirty="0"/>
              <a:t>freepik.com</a:t>
            </a:r>
          </a:p>
        </p:txBody>
      </p:sp>
    </p:spTree>
    <p:extLst>
      <p:ext uri="{BB962C8B-B14F-4D97-AF65-F5344CB8AC3E}">
        <p14:creationId xmlns:p14="http://schemas.microsoft.com/office/powerpoint/2010/main" val="149938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8B6FB-F572-87A8-50F8-8044074004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734BB0-7D4C-EF74-C23E-7E6AECA5BB47}"/>
              </a:ext>
            </a:extLst>
          </p:cNvPr>
          <p:cNvSpPr>
            <a:spLocks noGrp="1"/>
          </p:cNvSpPr>
          <p:nvPr>
            <p:ph type="title"/>
          </p:nvPr>
        </p:nvSpPr>
        <p:spPr/>
        <p:txBody>
          <a:bodyPr/>
          <a:lstStyle/>
          <a:p>
            <a:r>
              <a:rPr lang="en-US" dirty="0">
                <a:solidFill>
                  <a:schemeClr val="bg1"/>
                </a:solidFill>
              </a:rPr>
              <a:t>HEALTH BENEFITS OF SPROUTS AND MICROGREENS</a:t>
            </a:r>
          </a:p>
        </p:txBody>
      </p:sp>
      <p:sp>
        <p:nvSpPr>
          <p:cNvPr id="3" name="Content Placeholder 2">
            <a:extLst>
              <a:ext uri="{FF2B5EF4-FFF2-40B4-BE49-F238E27FC236}">
                <a16:creationId xmlns:a16="http://schemas.microsoft.com/office/drawing/2014/main" id="{E8CD6FBB-4AE7-7C09-ADFF-A4022DACB7AB}"/>
              </a:ext>
            </a:extLst>
          </p:cNvPr>
          <p:cNvSpPr>
            <a:spLocks noGrp="1"/>
          </p:cNvSpPr>
          <p:nvPr>
            <p:ph idx="1"/>
          </p:nvPr>
        </p:nvSpPr>
        <p:spPr>
          <a:xfrm>
            <a:off x="1141412" y="1767254"/>
            <a:ext cx="9905999" cy="4273061"/>
          </a:xfrm>
        </p:spPr>
        <p:txBody>
          <a:bodyPr>
            <a:normAutofit/>
          </a:bodyPr>
          <a:lstStyle/>
          <a:p>
            <a:r>
              <a:rPr lang="en-US" dirty="0">
                <a:solidFill>
                  <a:schemeClr val="bg1"/>
                </a:solidFill>
              </a:rPr>
              <a:t>Every single sprout and microgreen contains all the amino acids to make it a complete protein.</a:t>
            </a:r>
          </a:p>
          <a:p>
            <a:r>
              <a:rPr lang="en-US" dirty="0">
                <a:solidFill>
                  <a:schemeClr val="bg1"/>
                </a:solidFill>
              </a:rPr>
              <a:t>Broccoli sprouts contain sulphoraphane, a cancer protective chemical (30-50 times more potent than in mature broccoli).</a:t>
            </a:r>
          </a:p>
          <a:p>
            <a:r>
              <a:rPr lang="en-US" dirty="0">
                <a:solidFill>
                  <a:schemeClr val="bg1"/>
                </a:solidFill>
              </a:rPr>
              <a:t>Regulate insulin levels in diabetics.</a:t>
            </a:r>
          </a:p>
          <a:p>
            <a:r>
              <a:rPr lang="en-US" dirty="0">
                <a:solidFill>
                  <a:schemeClr val="bg1"/>
                </a:solidFill>
              </a:rPr>
              <a:t>Reduce oxidative stress.</a:t>
            </a:r>
          </a:p>
          <a:p>
            <a:r>
              <a:rPr lang="en-US">
                <a:solidFill>
                  <a:schemeClr val="bg1"/>
                </a:solidFill>
              </a:rPr>
              <a:t>Anti-inflammatory</a:t>
            </a:r>
            <a:r>
              <a:rPr lang="en-US" dirty="0">
                <a:solidFill>
                  <a:schemeClr val="bg1"/>
                </a:solidFill>
              </a:rPr>
              <a:t>.</a:t>
            </a:r>
          </a:p>
          <a:p>
            <a:r>
              <a:rPr lang="en-US" dirty="0">
                <a:solidFill>
                  <a:schemeClr val="bg1"/>
                </a:solidFill>
              </a:rPr>
              <a:t>Can detoxify the body of some pollutants.</a:t>
            </a:r>
            <a:endParaRPr lang="en-US" dirty="0"/>
          </a:p>
        </p:txBody>
      </p:sp>
    </p:spTree>
    <p:extLst>
      <p:ext uri="{BB962C8B-B14F-4D97-AF65-F5344CB8AC3E}">
        <p14:creationId xmlns:p14="http://schemas.microsoft.com/office/powerpoint/2010/main" val="137468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4AD900-C3E1-16AE-EED4-A9DF33822495}"/>
              </a:ext>
            </a:extLst>
          </p:cNvPr>
          <p:cNvSpPr>
            <a:spLocks noGrp="1"/>
          </p:cNvSpPr>
          <p:nvPr>
            <p:ph type="title"/>
          </p:nvPr>
        </p:nvSpPr>
        <p:spPr>
          <a:xfrm>
            <a:off x="1146705" y="609601"/>
            <a:ext cx="9610435" cy="925901"/>
          </a:xfrm>
        </p:spPr>
        <p:txBody>
          <a:bodyPr>
            <a:noAutofit/>
          </a:bodyPr>
          <a:lstStyle/>
          <a:p>
            <a:pPr algn="ctr"/>
            <a:r>
              <a:rPr lang="en-US" dirty="0">
                <a:solidFill>
                  <a:schemeClr val="bg1"/>
                </a:solidFill>
              </a:rPr>
              <a:t>What are the health differences between sprouts and microgreens</a:t>
            </a:r>
          </a:p>
        </p:txBody>
      </p:sp>
      <p:sp>
        <p:nvSpPr>
          <p:cNvPr id="6" name="Subtitle 5">
            <a:extLst>
              <a:ext uri="{FF2B5EF4-FFF2-40B4-BE49-F238E27FC236}">
                <a16:creationId xmlns:a16="http://schemas.microsoft.com/office/drawing/2014/main" id="{2302F72D-807A-59F7-4FE5-04EBB46E6D9A}"/>
              </a:ext>
            </a:extLst>
          </p:cNvPr>
          <p:cNvSpPr>
            <a:spLocks noGrp="1"/>
          </p:cNvSpPr>
          <p:nvPr>
            <p:ph idx="1"/>
          </p:nvPr>
        </p:nvSpPr>
        <p:spPr>
          <a:xfrm>
            <a:off x="5156200" y="2249484"/>
            <a:ext cx="5891209" cy="3541716"/>
          </a:xfrm>
        </p:spPr>
        <p:txBody>
          <a:bodyPr>
            <a:normAutofit/>
          </a:bodyPr>
          <a:lstStyle/>
          <a:p>
            <a:pPr marL="342900" indent="-342900">
              <a:buFont typeface="Arial" panose="020B0604020202020204" pitchFamily="34" charset="0"/>
              <a:buChar char="•"/>
            </a:pPr>
            <a:r>
              <a:rPr lang="en-US" sz="2800" dirty="0">
                <a:solidFill>
                  <a:schemeClr val="bg1"/>
                </a:solidFill>
              </a:rPr>
              <a:t>Sprouts are beneficial for digestive health due to their high enzyme content which aids in digestion. </a:t>
            </a:r>
          </a:p>
          <a:p>
            <a:pPr marL="342900" indent="-342900">
              <a:buFont typeface="Arial" panose="020B0604020202020204" pitchFamily="34" charset="0"/>
              <a:buChar char="•"/>
            </a:pPr>
            <a:r>
              <a:rPr lang="en-US" sz="2800" dirty="0">
                <a:solidFill>
                  <a:schemeClr val="bg1"/>
                </a:solidFill>
              </a:rPr>
              <a:t>Microgreens have more fiber since they are an older plant and have a more developed stem.</a:t>
            </a:r>
            <a:endParaRPr lang="en-US" sz="2800" dirty="0"/>
          </a:p>
          <a:p>
            <a:endParaRPr lang="en-US" dirty="0"/>
          </a:p>
        </p:txBody>
      </p:sp>
      <p:sp>
        <p:nvSpPr>
          <p:cNvPr id="7" name="Text Placeholder 6">
            <a:extLst>
              <a:ext uri="{FF2B5EF4-FFF2-40B4-BE49-F238E27FC236}">
                <a16:creationId xmlns:a16="http://schemas.microsoft.com/office/drawing/2014/main" id="{0DF78115-8B86-D532-4E3F-555BA54F3410}"/>
              </a:ext>
            </a:extLst>
          </p:cNvPr>
          <p:cNvSpPr>
            <a:spLocks noGrp="1"/>
          </p:cNvSpPr>
          <p:nvPr>
            <p:ph type="body" sz="half" idx="2"/>
          </p:nvPr>
        </p:nvSpPr>
        <p:spPr>
          <a:xfrm>
            <a:off x="896313" y="2249486"/>
            <a:ext cx="4010665" cy="3689588"/>
          </a:xfrm>
        </p:spPr>
        <p:txBody>
          <a:bodyPr/>
          <a:lstStyle/>
          <a:p>
            <a:endParaRPr lang="en-US" dirty="0"/>
          </a:p>
        </p:txBody>
      </p:sp>
      <p:pic>
        <p:nvPicPr>
          <p:cNvPr id="8" name="Picture Placeholder 4" descr="Exquisite CloseUp Bean Sprout Photography a Detailed Look at the ...">
            <a:extLst>
              <a:ext uri="{FF2B5EF4-FFF2-40B4-BE49-F238E27FC236}">
                <a16:creationId xmlns:a16="http://schemas.microsoft.com/office/drawing/2014/main" id="{1A1CE0D0-971A-EBDF-B17E-1C8282CE361F}"/>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3460" r="23460"/>
          <a:stretch>
            <a:fillRect/>
          </a:stretch>
        </p:blipFill>
        <p:spPr bwMode="auto">
          <a:xfrm>
            <a:off x="896313" y="2249485"/>
            <a:ext cx="4259887" cy="3689589"/>
          </a:xfrm>
          <a:prstGeom prst="rect">
            <a:avLst/>
          </a:prstGeom>
          <a:noFill/>
          <a:ln>
            <a:noFill/>
          </a:ln>
        </p:spPr>
      </p:pic>
      <p:sp>
        <p:nvSpPr>
          <p:cNvPr id="11" name="TextBox 10">
            <a:extLst>
              <a:ext uri="{FF2B5EF4-FFF2-40B4-BE49-F238E27FC236}">
                <a16:creationId xmlns:a16="http://schemas.microsoft.com/office/drawing/2014/main" id="{4C57CD8F-22DA-83A7-6C08-24967F89D4DB}"/>
              </a:ext>
            </a:extLst>
          </p:cNvPr>
          <p:cNvSpPr txBox="1"/>
          <p:nvPr/>
        </p:nvSpPr>
        <p:spPr>
          <a:xfrm>
            <a:off x="2317687" y="5939074"/>
            <a:ext cx="2172832" cy="276999"/>
          </a:xfrm>
          <a:prstGeom prst="rect">
            <a:avLst/>
          </a:prstGeom>
          <a:noFill/>
        </p:spPr>
        <p:txBody>
          <a:bodyPr wrap="square" rtlCol="0">
            <a:spAutoFit/>
          </a:bodyPr>
          <a:lstStyle/>
          <a:p>
            <a:r>
              <a:rPr lang="en-US" sz="1200" dirty="0"/>
              <a:t>Dreamtime.com</a:t>
            </a:r>
          </a:p>
        </p:txBody>
      </p:sp>
    </p:spTree>
    <p:extLst>
      <p:ext uri="{BB962C8B-B14F-4D97-AF65-F5344CB8AC3E}">
        <p14:creationId xmlns:p14="http://schemas.microsoft.com/office/powerpoint/2010/main" val="775395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4C543-DE01-0080-8BAD-790933A60DA4}"/>
              </a:ext>
            </a:extLst>
          </p:cNvPr>
          <p:cNvSpPr>
            <a:spLocks noGrp="1"/>
          </p:cNvSpPr>
          <p:nvPr>
            <p:ph type="title"/>
          </p:nvPr>
        </p:nvSpPr>
        <p:spPr>
          <a:xfrm>
            <a:off x="1141413" y="0"/>
            <a:ext cx="9905998" cy="2681654"/>
          </a:xfrm>
        </p:spPr>
        <p:txBody>
          <a:bodyPr>
            <a:normAutofit/>
          </a:bodyPr>
          <a:lstStyle/>
          <a:p>
            <a:pPr algn="ctr"/>
            <a:r>
              <a:rPr lang="en-US" sz="3200" dirty="0">
                <a:solidFill>
                  <a:schemeClr val="bg1"/>
                </a:solidFill>
              </a:rPr>
              <a:t>Recently, sprouts AND MICROGREENS have gained increased popularity. Today you can find THEM in supermarkets and in prepared sandwiches and salads.</a:t>
            </a:r>
            <a:br>
              <a:rPr lang="en-US" sz="3200" dirty="0">
                <a:solidFill>
                  <a:schemeClr val="bg1"/>
                </a:solidFill>
              </a:rPr>
            </a:br>
            <a:endParaRPr lang="en-US" sz="3200" dirty="0">
              <a:solidFill>
                <a:schemeClr val="bg1"/>
              </a:solidFill>
            </a:endParaRPr>
          </a:p>
        </p:txBody>
      </p:sp>
      <p:pic>
        <p:nvPicPr>
          <p:cNvPr id="6" name="Content Placeholder 5" descr="Loaded Sprouts And Avocado Sandwich Recipe">
            <a:extLst>
              <a:ext uri="{FF2B5EF4-FFF2-40B4-BE49-F238E27FC236}">
                <a16:creationId xmlns:a16="http://schemas.microsoft.com/office/drawing/2014/main" id="{4D63008C-D79B-11DF-A28F-191A0C61574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6412" y="2400300"/>
            <a:ext cx="5752681" cy="3121269"/>
          </a:xfrm>
          <a:prstGeom prst="rect">
            <a:avLst/>
          </a:prstGeom>
          <a:noFill/>
          <a:ln>
            <a:noFill/>
          </a:ln>
        </p:spPr>
      </p:pic>
      <p:sp>
        <p:nvSpPr>
          <p:cNvPr id="9" name="TextBox 8">
            <a:extLst>
              <a:ext uri="{FF2B5EF4-FFF2-40B4-BE49-F238E27FC236}">
                <a16:creationId xmlns:a16="http://schemas.microsoft.com/office/drawing/2014/main" id="{C1A4D25A-8D47-C4E9-9CE4-E85ADD93663C}"/>
              </a:ext>
            </a:extLst>
          </p:cNvPr>
          <p:cNvSpPr txBox="1"/>
          <p:nvPr/>
        </p:nvSpPr>
        <p:spPr>
          <a:xfrm>
            <a:off x="4475285" y="5521569"/>
            <a:ext cx="1990969" cy="276999"/>
          </a:xfrm>
          <a:prstGeom prst="rect">
            <a:avLst/>
          </a:prstGeom>
          <a:noFill/>
        </p:spPr>
        <p:txBody>
          <a:bodyPr wrap="square" rtlCol="0">
            <a:spAutoFit/>
          </a:bodyPr>
          <a:lstStyle/>
          <a:p>
            <a:r>
              <a:rPr lang="en-US" sz="1200" dirty="0"/>
              <a:t>                  Tastingtable.com</a:t>
            </a:r>
          </a:p>
        </p:txBody>
      </p:sp>
    </p:spTree>
    <p:extLst>
      <p:ext uri="{BB962C8B-B14F-4D97-AF65-F5344CB8AC3E}">
        <p14:creationId xmlns:p14="http://schemas.microsoft.com/office/powerpoint/2010/main" val="1815966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3081"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E0E1ACEF-B12B-9C47-E029-24246E9E1DF4}"/>
              </a:ext>
            </a:extLst>
          </p:cNvPr>
          <p:cNvSpPr>
            <a:spLocks noGrp="1"/>
          </p:cNvSpPr>
          <p:nvPr>
            <p:ph type="title"/>
          </p:nvPr>
        </p:nvSpPr>
        <p:spPr>
          <a:xfrm>
            <a:off x="1141413" y="618518"/>
            <a:ext cx="4459286" cy="1478570"/>
          </a:xfrm>
        </p:spPr>
        <p:txBody>
          <a:bodyPr>
            <a:normAutofit/>
          </a:bodyPr>
          <a:lstStyle/>
          <a:p>
            <a:pPr algn="ctr"/>
            <a:r>
              <a:rPr lang="en-US" sz="3200" dirty="0">
                <a:solidFill>
                  <a:schemeClr val="bg1"/>
                </a:solidFill>
              </a:rPr>
              <a:t>Growing Sprouts and microgreens  Saves MONEY</a:t>
            </a:r>
          </a:p>
        </p:txBody>
      </p:sp>
      <p:sp>
        <p:nvSpPr>
          <p:cNvPr id="3" name="Content Placeholder 2">
            <a:extLst>
              <a:ext uri="{FF2B5EF4-FFF2-40B4-BE49-F238E27FC236}">
                <a16:creationId xmlns:a16="http://schemas.microsoft.com/office/drawing/2014/main" id="{D1698859-A4D9-DB54-CE21-B6C649A549F8}"/>
              </a:ext>
            </a:extLst>
          </p:cNvPr>
          <p:cNvSpPr>
            <a:spLocks noGrp="1"/>
          </p:cNvSpPr>
          <p:nvPr>
            <p:ph idx="1"/>
          </p:nvPr>
        </p:nvSpPr>
        <p:spPr>
          <a:xfrm>
            <a:off x="1141412" y="2226657"/>
            <a:ext cx="4459287" cy="4104294"/>
          </a:xfrm>
        </p:spPr>
        <p:txBody>
          <a:bodyPr>
            <a:noAutofit/>
          </a:bodyPr>
          <a:lstStyle/>
          <a:p>
            <a:pPr algn="ctr"/>
            <a:r>
              <a:rPr lang="en-US" sz="3200" dirty="0">
                <a:solidFill>
                  <a:schemeClr val="bg1"/>
                </a:solidFill>
              </a:rPr>
              <a:t>Sprouts and microgreens are very economical to grow. Paying $4/lb. for seeds yields 26 cents per pound of fresh greens.</a:t>
            </a:r>
          </a:p>
        </p:txBody>
      </p:sp>
      <p:pic>
        <p:nvPicPr>
          <p:cNvPr id="3074" name="Picture 2" descr="Raw Food Sprouts: A Quick, Easy Way to Nutrition">
            <a:extLst>
              <a:ext uri="{FF2B5EF4-FFF2-40B4-BE49-F238E27FC236}">
                <a16:creationId xmlns:a16="http://schemas.microsoft.com/office/drawing/2014/main" id="{DACE1EE5-AA51-9E72-332D-6D59A61C686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96000" y="1595491"/>
            <a:ext cx="5456279" cy="4168721"/>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3083" name="Group 3082">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3084"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3085"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086"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087"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088"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089"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090"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091"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092"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093"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094"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095"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3096"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097"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098"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099"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100"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3101"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102"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103"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104"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105"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106"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107"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108"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109"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110"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grpSp>
      <p:sp>
        <p:nvSpPr>
          <p:cNvPr id="4" name="TextBox 3">
            <a:extLst>
              <a:ext uri="{FF2B5EF4-FFF2-40B4-BE49-F238E27FC236}">
                <a16:creationId xmlns:a16="http://schemas.microsoft.com/office/drawing/2014/main" id="{1FDC124C-FFA3-0A17-F271-0F9ACF7963E9}"/>
              </a:ext>
            </a:extLst>
          </p:cNvPr>
          <p:cNvSpPr txBox="1"/>
          <p:nvPr/>
        </p:nvSpPr>
        <p:spPr>
          <a:xfrm>
            <a:off x="8132885" y="5954713"/>
            <a:ext cx="1851146" cy="276999"/>
          </a:xfrm>
          <a:prstGeom prst="rect">
            <a:avLst/>
          </a:prstGeom>
          <a:noFill/>
        </p:spPr>
        <p:txBody>
          <a:bodyPr wrap="square" rtlCol="0">
            <a:spAutoFit/>
          </a:bodyPr>
          <a:lstStyle/>
          <a:p>
            <a:pPr algn="ctr"/>
            <a:r>
              <a:rPr lang="en-US" sz="1200" dirty="0"/>
              <a:t>The Spruce Eats</a:t>
            </a:r>
          </a:p>
        </p:txBody>
      </p:sp>
    </p:spTree>
    <p:extLst>
      <p:ext uri="{BB962C8B-B14F-4D97-AF65-F5344CB8AC3E}">
        <p14:creationId xmlns:p14="http://schemas.microsoft.com/office/powerpoint/2010/main" val="136142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een seedling sprouting on the earth">
            <a:extLst>
              <a:ext uri="{FF2B5EF4-FFF2-40B4-BE49-F238E27FC236}">
                <a16:creationId xmlns:a16="http://schemas.microsoft.com/office/drawing/2014/main" id="{D0614D6C-3A1C-F02C-5CA8-5B8A57187673}"/>
              </a:ext>
            </a:extLst>
          </p:cNvPr>
          <p:cNvPicPr>
            <a:picLocks noChangeAspect="1"/>
          </p:cNvPicPr>
          <p:nvPr/>
        </p:nvPicPr>
        <p:blipFill rotWithShape="1">
          <a:blip r:embed="rId2"/>
          <a:srcRect t="745" r="1" b="1"/>
          <a:stretch/>
        </p:blipFill>
        <p:spPr>
          <a:xfrm>
            <a:off x="0" y="0"/>
            <a:ext cx="12192000" cy="6858000"/>
          </a:xfrm>
          <a:prstGeom prst="rect">
            <a:avLst/>
          </a:prstGeom>
          <a:effectLst>
            <a:outerShdw blurRad="596900" dist="330200" dir="8820000" sx="87000" sy="87000" algn="ctr" rotWithShape="0">
              <a:srgbClr val="000000">
                <a:alpha val="29000"/>
              </a:srgbClr>
            </a:outerShdw>
          </a:effectLst>
        </p:spPr>
      </p:pic>
      <p:sp>
        <p:nvSpPr>
          <p:cNvPr id="2" name="Title 1">
            <a:extLst>
              <a:ext uri="{FF2B5EF4-FFF2-40B4-BE49-F238E27FC236}">
                <a16:creationId xmlns:a16="http://schemas.microsoft.com/office/drawing/2014/main" id="{79AC4E1F-BF13-3CF8-AD2A-ACC84EC6C5D1}"/>
              </a:ext>
            </a:extLst>
          </p:cNvPr>
          <p:cNvSpPr>
            <a:spLocks noGrp="1"/>
          </p:cNvSpPr>
          <p:nvPr>
            <p:ph type="title"/>
          </p:nvPr>
        </p:nvSpPr>
        <p:spPr>
          <a:xfrm>
            <a:off x="589558" y="1549597"/>
            <a:ext cx="4501057" cy="2483316"/>
          </a:xfrm>
        </p:spPr>
        <p:txBody>
          <a:bodyPr vert="horz" lIns="91440" tIns="45720" rIns="91440" bIns="45720" rtlCol="0" anchor="b">
            <a:normAutofit fontScale="90000"/>
          </a:bodyPr>
          <a:lstStyle/>
          <a:p>
            <a:pPr>
              <a:lnSpc>
                <a:spcPct val="90000"/>
              </a:lnSpc>
            </a:pPr>
            <a:r>
              <a:rPr lang="en-US" sz="2600" dirty="0">
                <a:solidFill>
                  <a:srgbClr val="FFFFFF"/>
                </a:solidFill>
              </a:rPr>
              <a:t>Seeds can be found and purchased in many places. It is best to purchase seeds designed for sprouting that are USDA organic and have been tested for high germination rates and pathogens.</a:t>
            </a:r>
          </a:p>
        </p:txBody>
      </p:sp>
    </p:spTree>
    <p:extLst>
      <p:ext uri="{BB962C8B-B14F-4D97-AF65-F5344CB8AC3E}">
        <p14:creationId xmlns:p14="http://schemas.microsoft.com/office/powerpoint/2010/main" val="7711757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22720</TotalTime>
  <Words>587</Words>
  <Application>Microsoft Office PowerPoint</Application>
  <PresentationFormat>Widescreen</PresentationFormat>
  <Paragraphs>67</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Tw Cen MT</vt:lpstr>
      <vt:lpstr>Circuit</vt:lpstr>
      <vt:lpstr>Kitchen Gardening</vt:lpstr>
      <vt:lpstr> SPROUTS</vt:lpstr>
      <vt:lpstr>MICROGREENS  </vt:lpstr>
      <vt:lpstr> HISTORY OF SPROUTS and microgreens</vt:lpstr>
      <vt:lpstr>HEALTH BENEFITS OF SPROUTS AND MICROGREENS</vt:lpstr>
      <vt:lpstr>What are the health differences between sprouts and microgreens</vt:lpstr>
      <vt:lpstr>Recently, sprouts AND MICROGREENS have gained increased popularity. Today you can find THEM in supermarkets and in prepared sandwiches and salads. </vt:lpstr>
      <vt:lpstr>Growing Sprouts and microgreens  Saves MONEY</vt:lpstr>
      <vt:lpstr>Seeds can be found and purchased in many places. It is best to purchase seeds designed for sprouting that are USDA organic and have been tested for high germination rates and pathogens.</vt:lpstr>
      <vt:lpstr>GROWING CONTAINERS FOR SPROUTS</vt:lpstr>
      <vt:lpstr>GROWING CONTAINERS FOR MICROGREENS</vt:lpstr>
      <vt:lpstr>Sprouting essentials </vt:lpstr>
      <vt:lpstr>Free App  </vt:lpstr>
      <vt:lpstr>Useful websites</vt:lpstr>
      <vt:lpstr>PowerPoint Presentation</vt:lpstr>
      <vt:lpstr>Bibliography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Kitchen Gardening</dc:title>
  <dc:creator>Raeanne Roemmich</dc:creator>
  <cp:lastModifiedBy>Raeanne Roemmich</cp:lastModifiedBy>
  <cp:revision>29</cp:revision>
  <cp:lastPrinted>2026-01-21T20:47:00Z</cp:lastPrinted>
  <dcterms:created xsi:type="dcterms:W3CDTF">2024-02-13T00:12:02Z</dcterms:created>
  <dcterms:modified xsi:type="dcterms:W3CDTF">2026-01-21T21:17:26Z</dcterms:modified>
</cp:coreProperties>
</file>