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189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0240F-8AD7-4861-9346-5D77BE868596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FF460-DCC4-452D-96B7-38AD7A4D0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25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156B1E-433C-4337-8B50-31B150C159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2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0E807-71DE-3EAC-E7D7-C39D25106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09287C-2D14-4144-1586-A892F0A094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F3A4F-4719-FAEF-3C41-B3DC5CCFA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90966-4E99-86EA-4D2D-5CBCCE4AE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F67CC-6533-1C2E-BD4D-FE9C0379B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2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554CA-42FA-7895-6D0E-DE9BD168C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A6497A-5204-ED70-97AF-7D1DBFB11A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FEB52-5959-7122-B81B-35AA6995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909C6-7930-1FA5-AF85-B178B1799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E76D0-6B54-57FA-E9B8-82B9C6D79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88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7B4C03-6C2A-55C0-0A6A-35EA5E47F5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9D024B-312A-9F7A-18E9-8B27E99E9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E88E2-926C-0069-84F0-A82F3BFC2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A164F-A5B5-99FB-0D6E-27FC641B4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8B211-7A2A-4E5E-AC99-C745B49E6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2306-AE43-7BED-F867-C0A16C05A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AD0E8-2E9E-A09A-4B88-85B3AA0EA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B1043-2029-CAFA-96B5-A3062D6C0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D2182-3DD1-6A74-E4A2-C0657AC52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9B1CE-F2A0-D3C6-AF5A-8BD512E75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1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A0DC-8C7C-C3A8-920C-ADEE6197A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CE22E-33EB-F2DA-1164-447A9CB58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285CE-F323-7E19-A3EE-A8A5F6AC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2FCED-E9AF-F29B-F5E2-DC053494C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D1566-D4D1-35C2-4FB2-BFEEB5DFC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09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C4E4A-AC27-8AB3-9321-D4F07EAB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6FB45-22B0-3DEE-1109-7A31EAD06C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2CB9F-B9F7-4D52-ED57-7CBE49965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0098-E175-71A1-264D-B18358A7B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D60D3-6562-C9B4-9BA5-15255D224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B2B59-EF66-FB8E-5A7B-E4515EC4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0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434F9-4CFB-97A6-2FA9-5A7BB0030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8EBB4-72C6-848C-7AF2-1B178A2AC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BBB9A-6833-1EF6-F10E-A2FCEAD59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E01DE-BB8F-5801-5741-B12C5A1690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3759E4-F965-C074-DDF1-B3A7B7618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909A52-E7DC-EDDD-718A-921C65FB9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7715D9-F5CE-C998-BC3E-0B89E0E9E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C2458F-2876-5093-A3D8-738857CB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2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67D00-829A-AFAF-ABA7-342484679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343CFA-BB2F-94C5-18FA-1C6F90326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D51025-ABD3-069F-CCE9-2F1D3991B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09FCBC-1971-A251-1C71-5B2701074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18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A02B61-E995-419B-4E90-EBA4E022D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6FE768-ABEF-712E-53DC-39D2E2942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6FCA5A-56E3-9E62-3EDE-0D9BC36A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8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8E96C-3500-2078-6CAA-658E27A77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9AE2A-EE4E-F5CE-F587-285B5AB58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0F19DC-8DA4-E60F-55B0-D39C61CC6D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93AA2-E051-4F02-4FFB-94FF6F01E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D22BB-5C39-7146-74E7-A4BA0116A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0CAF2-5612-90E4-6BB2-5675DD51F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56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7A38B-824D-55DC-0F8F-2C1915D43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0E48DE-AAAA-2480-B1DF-71DEB52D6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A2F67B-1816-F46D-AB70-0DF5BAE7A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85B57-5B88-D45D-DABA-DB8D54956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8B19E-4BB0-B294-957B-1FDCC5CFE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A6EAD8-85EE-616B-93DC-D997908CD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5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355FEC-3BC2-360F-0F28-90B24B363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9313D-2E34-361A-F146-4375DC0B0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D8B43-10B6-58C9-0E34-6B3A366AC7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E10BD8-07B7-43FA-861A-36CB7D0A9B7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EDE04-E051-F618-A2EB-E7F84464F4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26E34-BE3E-CFC2-FCE5-A5AAFB517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2D01AE-5D84-4B7A-B2FA-88F5753DE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2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uyallup.wsu.edu/plantclinic/pls/" TargetMode="External"/><Relationship Id="rId13" Type="http://schemas.openxmlformats.org/officeDocument/2006/relationships/hyperlink" Target="https://www.pubs.ext.vt.edu/ENTO/ENTO-365/ENTO-365.html" TargetMode="External"/><Relationship Id="rId3" Type="http://schemas.openxmlformats.org/officeDocument/2006/relationships/hyperlink" Target="https://ipm.ucanr.edu/home-and-landscape/wildlife-pest-identification/" TargetMode="External"/><Relationship Id="rId7" Type="http://schemas.openxmlformats.org/officeDocument/2006/relationships/hyperlink" Target="https://vegetableipm.tamu.edu/pest-by-vegetable-type/" TargetMode="External"/><Relationship Id="rId12" Type="http://schemas.openxmlformats.org/officeDocument/2006/relationships/hyperlink" Target="https://www.nifa.usda.gov/grants/programs/integrated-pest-management-program-ip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ipm.ucanr.edu/PMG/menu.homegarden.html" TargetMode="External"/><Relationship Id="rId11" Type="http://schemas.openxmlformats.org/officeDocument/2006/relationships/hyperlink" Target="https://ipm.ces.ncsu.edu/" TargetMode="External"/><Relationship Id="rId5" Type="http://schemas.openxmlformats.org/officeDocument/2006/relationships/hyperlink" Target="https://hgic.clemson.edu/category/entomology/" TargetMode="External"/><Relationship Id="rId10" Type="http://schemas.openxmlformats.org/officeDocument/2006/relationships/hyperlink" Target="https://www.epa.gov/safepestcontrol/integrated-pest-management-ipm-principles" TargetMode="External"/><Relationship Id="rId4" Type="http://schemas.openxmlformats.org/officeDocument/2006/relationships/hyperlink" Target="http://www.aphis.usda.gov/plant_health/identification/idaids.shtml" TargetMode="External"/><Relationship Id="rId9" Type="http://schemas.openxmlformats.org/officeDocument/2006/relationships/hyperlink" Target="https://extension.okstate.edu/fact-sheets/home-vegetable-garden-insect-pest-control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82CFA-911E-AC54-532E-713D2BAB0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40047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u="sng" dirty="0"/>
              <a:t>Resources and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226A8-2F29-3B3D-DEA5-99DB024739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9659" y="953361"/>
            <a:ext cx="5181600" cy="5106920"/>
          </a:xfrm>
        </p:spPr>
        <p:txBody>
          <a:bodyPr>
            <a:normAutofit fontScale="85000" lnSpcReduction="20000"/>
          </a:bodyPr>
          <a:lstStyle/>
          <a:p>
            <a:r>
              <a:rPr lang="en-US" sz="1600" b="1" u="sng" dirty="0"/>
              <a:t>Pest Management Guide-Virginia Cooperative Extension     https://www.pubs.ext.vt.edu/content/dam/pubs_ext_vt_edu/456/456-018/ENTO-634.pdf  </a:t>
            </a:r>
            <a:endParaRPr lang="en-US" sz="1600" u="sng" dirty="0"/>
          </a:p>
          <a:p>
            <a:r>
              <a:rPr lang="en-US" sz="1600" b="1" u="sng" dirty="0"/>
              <a:t>Virginia Tech Diagnostic Labs</a:t>
            </a:r>
            <a:r>
              <a:rPr lang="en-US" sz="1600" u="sng" dirty="0"/>
              <a:t>: ◦ Insect ID Lab (http://www.ento.vt.edu/idlab.html) ◦ </a:t>
            </a:r>
          </a:p>
          <a:p>
            <a:pPr>
              <a:spcAft>
                <a:spcPts val="600"/>
              </a:spcAft>
            </a:pPr>
            <a:r>
              <a:rPr lang="en-US" sz="1600" b="1" i="0" u="sng" dirty="0">
                <a:effectLst/>
              </a:rPr>
              <a:t>Western IPM Center, UC Davis </a:t>
            </a:r>
            <a:r>
              <a:rPr lang="en-US" sz="1600" b="0" i="0" u="sng" strike="noStrike" dirty="0">
                <a:effectLst/>
                <a:hlinkClick r:id="rId3"/>
              </a:rPr>
              <a:t>Wildlife Pest Identification Tool</a:t>
            </a:r>
            <a:r>
              <a:rPr lang="en-US" sz="1600" b="0" i="0" u="sng" dirty="0">
                <a:effectLst/>
              </a:rPr>
              <a:t> </a:t>
            </a:r>
          </a:p>
          <a:p>
            <a:pPr>
              <a:spcAft>
                <a:spcPts val="600"/>
              </a:spcAft>
            </a:pPr>
            <a:r>
              <a:rPr lang="en-US" sz="1600" b="0" i="0" u="sng" dirty="0">
                <a:effectLst/>
              </a:rPr>
              <a:t>- </a:t>
            </a:r>
            <a:r>
              <a:rPr lang="en-US" sz="1600" b="1" i="0" u="sng" dirty="0">
                <a:effectLst/>
              </a:rPr>
              <a:t>U. S. Department of Agriculture (USDA</a:t>
            </a:r>
            <a:r>
              <a:rPr lang="en-US" sz="1600" b="0" i="0" u="sng" dirty="0">
                <a:effectLst/>
              </a:rPr>
              <a:t>) </a:t>
            </a:r>
            <a:r>
              <a:rPr lang="en-US" sz="1600" b="0" i="0" u="sng" strike="noStrike" dirty="0">
                <a:effectLst/>
                <a:hlinkClick r:id="rId4"/>
              </a:rPr>
              <a:t>Plant Health Identification Aids and Services</a:t>
            </a:r>
            <a:endParaRPr lang="en-US" sz="1600" b="0" i="0" u="sng" dirty="0">
              <a:effectLst/>
            </a:endParaRP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u="sng" dirty="0"/>
              <a:t>Bug Guide-</a:t>
            </a:r>
            <a:r>
              <a:rPr lang="en-US" sz="1600" u="sng" dirty="0"/>
              <a:t>https://bugguide.net/node/view/15740</a:t>
            </a:r>
            <a:endParaRPr lang="en-US" sz="1600" b="0" i="0" u="sng" dirty="0">
              <a:effectLst/>
            </a:endParaRP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u="sng" dirty="0"/>
              <a:t>Identify US- </a:t>
            </a:r>
            <a:r>
              <a:rPr lang="en-US" sz="1600" b="0" i="0" u="sng" strike="noStrike" dirty="0">
                <a:effectLst/>
              </a:rPr>
              <a:t>https://identify.us.com/index.html</a:t>
            </a:r>
            <a:endParaRPr lang="en-US" sz="1600" b="0" i="0" u="sng" dirty="0">
              <a:effectLst/>
            </a:endParaRP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Clemson University </a:t>
            </a:r>
            <a:r>
              <a:rPr lang="en-US" sz="1600" b="0" i="0" u="none" strike="noStrike" dirty="0">
                <a:solidFill>
                  <a:srgbClr val="0563C1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Pest Fact Sheets</a:t>
            </a:r>
            <a:r>
              <a:rPr lang="en-US" sz="1600" b="0" i="0" dirty="0">
                <a:effectLst/>
              </a:rPr>
              <a:t> </a:t>
            </a:r>
            <a:r>
              <a:rPr lang="en-US" sz="1600" b="0" i="0" u="none" strike="noStrike" dirty="0">
                <a:effectLst/>
                <a:hlinkClick r:id="rId6"/>
              </a:rPr>
              <a:t>Home, garden, turf, and landscape pests</a:t>
            </a:r>
            <a:r>
              <a:rPr lang="en-US" sz="1600" b="0" i="0" dirty="0">
                <a:effectLst/>
              </a:rPr>
              <a:t> - 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i="0" u="sng" dirty="0">
                <a:effectLst/>
              </a:rPr>
              <a:t>University of California </a:t>
            </a:r>
            <a:r>
              <a:rPr lang="en-US" sz="1600" b="0" i="0" u="sng" dirty="0">
                <a:effectLst/>
              </a:rPr>
              <a:t>Statewide IPM Program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i="0" u="sng" strike="noStrike" dirty="0">
                <a:effectLst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Texas A&amp;M  </a:t>
            </a:r>
            <a:r>
              <a:rPr lang="en-US" sz="1600" b="0" i="0" u="sng" strike="noStrike" dirty="0">
                <a:solidFill>
                  <a:srgbClr val="0563C1"/>
                </a:solidFill>
                <a:effectLst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Plant Pest Identification Aid</a:t>
            </a:r>
            <a:r>
              <a:rPr lang="en-US" sz="1600" b="0" i="0" u="sng" dirty="0">
                <a:effectLst/>
              </a:rPr>
              <a:t> -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i="0" u="sng" dirty="0">
                <a:effectLst/>
              </a:rPr>
              <a:t>University of Washington </a:t>
            </a:r>
            <a:r>
              <a:rPr lang="en-US" sz="1600" b="0" i="0" u="sng" strike="noStrike" dirty="0">
                <a:effectLst/>
                <a:hlinkClick r:id="rId8"/>
              </a:rPr>
              <a:t>Plant Disease and Insect Identification Pests Leaflet Series</a:t>
            </a:r>
            <a:r>
              <a:rPr lang="en-US" sz="1600" b="0" i="0" u="sng" dirty="0">
                <a:effectLst/>
              </a:rPr>
              <a:t> 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i="0" u="sng" dirty="0">
                <a:effectLst/>
              </a:rPr>
              <a:t>Oklahoma State University Extension- </a:t>
            </a:r>
            <a:r>
              <a:rPr lang="en-US" sz="1600" b="0" i="0" u="sng" strike="noStrike" dirty="0">
                <a:effectLst/>
                <a:hlinkClick r:id="rId9"/>
              </a:rPr>
              <a:t>Home Vegetable Garden Insect Pest Control</a:t>
            </a:r>
            <a:r>
              <a:rPr lang="en-US" sz="1600" b="0" i="0" u="sng" dirty="0">
                <a:effectLst/>
              </a:rPr>
              <a:t> -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9E7C8E-6449-3D6B-3FEE-61F2AC350E77}"/>
              </a:ext>
            </a:extLst>
          </p:cNvPr>
          <p:cNvSpPr txBox="1"/>
          <p:nvPr/>
        </p:nvSpPr>
        <p:spPr>
          <a:xfrm>
            <a:off x="5993049" y="966787"/>
            <a:ext cx="6094378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EPA 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563C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https://www.epa.gov/safepestcontrol/integrated-pest-management-ipm-principles</a:t>
            </a:r>
            <a:endParaRPr lang="en-US" sz="1400" dirty="0">
              <a:solidFill>
                <a:srgbClr val="0563C1"/>
              </a:solidFill>
            </a:endParaRPr>
          </a:p>
          <a:p>
            <a:endParaRPr lang="en-US" sz="1400" dirty="0"/>
          </a:p>
          <a:p>
            <a:r>
              <a:rPr lang="en-US" sz="1400" b="1" u="sng" dirty="0"/>
              <a:t>NC State Extension </a:t>
            </a:r>
            <a:r>
              <a:rPr lang="en-US" sz="1400" dirty="0"/>
              <a:t>-</a:t>
            </a:r>
            <a:r>
              <a:rPr lang="en-US" sz="1400" dirty="0">
                <a:hlinkClick r:id="rId11"/>
              </a:rPr>
              <a:t>https://ipm.ces.ncsu.edu/</a:t>
            </a:r>
            <a:endParaRPr lang="en-US" sz="1400" dirty="0"/>
          </a:p>
          <a:p>
            <a:endParaRPr lang="en-US" sz="1400" dirty="0"/>
          </a:p>
          <a:p>
            <a:r>
              <a:rPr lang="en-US" sz="1400" b="1" u="sng" dirty="0"/>
              <a:t>USDA</a:t>
            </a:r>
            <a:r>
              <a:rPr lang="en-US" sz="1400" dirty="0"/>
              <a:t>-</a:t>
            </a:r>
            <a:r>
              <a:rPr lang="en-US" sz="1400" dirty="0">
                <a:hlinkClick r:id="rId12"/>
              </a:rPr>
              <a:t>https://www.nifa.usda.gov/grants/programs/integrated-pest-management-program-ipm</a:t>
            </a:r>
            <a:endParaRPr lang="en-US" sz="1400" dirty="0"/>
          </a:p>
          <a:p>
            <a:endParaRPr lang="en-US" sz="1400" dirty="0"/>
          </a:p>
          <a:p>
            <a:r>
              <a:rPr lang="en-US" sz="1400" b="1" u="sng" dirty="0"/>
              <a:t>VA Cooperative Extension-</a:t>
            </a:r>
          </a:p>
          <a:p>
            <a:r>
              <a:rPr lang="en-US" sz="1400" u="sng" dirty="0">
                <a:hlinkClick r:id="rId13"/>
              </a:rPr>
              <a:t>https://www.pubs.ext.vt.edu/ENTO/ENTO-365/ENTO-365.html</a:t>
            </a:r>
            <a:endParaRPr lang="en-US" sz="1400" u="sng" dirty="0"/>
          </a:p>
          <a:p>
            <a:endParaRPr lang="en-US" sz="1400" u="sng" dirty="0"/>
          </a:p>
          <a:p>
            <a:r>
              <a:rPr lang="en-US" sz="1400" b="1" u="sng" dirty="0"/>
              <a:t>VA Cooperative Extension-</a:t>
            </a:r>
          </a:p>
          <a:p>
            <a:r>
              <a:rPr lang="en-US" sz="1400" b="1" u="sng" dirty="0"/>
              <a:t>Companion Planting in Gardening</a:t>
            </a:r>
          </a:p>
          <a:p>
            <a:r>
              <a:rPr lang="en-US" sz="1400" u="sng" dirty="0"/>
              <a:t>https://www.pubs.ext.vt.edu/content/dam/pubs_ext_vt_edu/spes/spes-620/SPES-620.pdf</a:t>
            </a:r>
          </a:p>
          <a:p>
            <a:endParaRPr lang="en-US" sz="1400" u="sng" dirty="0"/>
          </a:p>
        </p:txBody>
      </p:sp>
    </p:spTree>
    <p:extLst>
      <p:ext uri="{BB962C8B-B14F-4D97-AF65-F5344CB8AC3E}">
        <p14:creationId xmlns:p14="http://schemas.microsoft.com/office/powerpoint/2010/main" val="232047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Resources and 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Audrey Hirsch</dc:creator>
  <cp:lastModifiedBy>Audrey Hirsch</cp:lastModifiedBy>
  <cp:revision>1</cp:revision>
  <dcterms:created xsi:type="dcterms:W3CDTF">2026-02-25T17:36:04Z</dcterms:created>
  <dcterms:modified xsi:type="dcterms:W3CDTF">2026-02-25T17:36:26Z</dcterms:modified>
</cp:coreProperties>
</file>